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8" r:id="rId3"/>
    <p:sldId id="257" r:id="rId4"/>
    <p:sldId id="258" r:id="rId5"/>
    <p:sldId id="329" r:id="rId6"/>
    <p:sldId id="327" r:id="rId7"/>
    <p:sldId id="330" r:id="rId8"/>
    <p:sldId id="331" r:id="rId9"/>
    <p:sldId id="332" r:id="rId10"/>
    <p:sldId id="333" r:id="rId11"/>
    <p:sldId id="334" r:id="rId12"/>
    <p:sldId id="335" r:id="rId13"/>
    <p:sldId id="336" r:id="rId14"/>
    <p:sldId id="337" r:id="rId15"/>
    <p:sldId id="338" r:id="rId16"/>
    <p:sldId id="339" r:id="rId17"/>
    <p:sldId id="340" r:id="rId18"/>
    <p:sldId id="341" r:id="rId19"/>
    <p:sldId id="344" r:id="rId20"/>
    <p:sldId id="345" r:id="rId21"/>
    <p:sldId id="342" r:id="rId22"/>
    <p:sldId id="343" r:id="rId23"/>
    <p:sldId id="346" r:id="rId24"/>
    <p:sldId id="347" r:id="rId25"/>
    <p:sldId id="348" r:id="rId26"/>
    <p:sldId id="349" r:id="rId27"/>
    <p:sldId id="350" r:id="rId28"/>
    <p:sldId id="351" r:id="rId29"/>
    <p:sldId id="352" r:id="rId30"/>
    <p:sldId id="353" r:id="rId31"/>
    <p:sldId id="355" r:id="rId32"/>
    <p:sldId id="372" r:id="rId33"/>
    <p:sldId id="373" r:id="rId34"/>
    <p:sldId id="354" r:id="rId35"/>
    <p:sldId id="374" r:id="rId36"/>
    <p:sldId id="356" r:id="rId37"/>
    <p:sldId id="357" r:id="rId38"/>
    <p:sldId id="358" r:id="rId39"/>
    <p:sldId id="359" r:id="rId40"/>
    <p:sldId id="360" r:id="rId41"/>
    <p:sldId id="361" r:id="rId42"/>
    <p:sldId id="259" r:id="rId43"/>
    <p:sldId id="364" r:id="rId44"/>
    <p:sldId id="366" r:id="rId45"/>
    <p:sldId id="367" r:id="rId46"/>
    <p:sldId id="368" r:id="rId47"/>
    <p:sldId id="369" r:id="rId48"/>
    <p:sldId id="370" r:id="rId49"/>
    <p:sldId id="365" r:id="rId50"/>
    <p:sldId id="371" r:id="rId51"/>
    <p:sldId id="362" r:id="rId52"/>
    <p:sldId id="363" r:id="rId53"/>
    <p:sldId id="322" r:id="rId54"/>
    <p:sldId id="323" r:id="rId5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09"/>
    <a:srgbClr val="DAA100"/>
    <a:srgbClr val="CC9900"/>
    <a:srgbClr val="996633"/>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6433" autoAdjust="0"/>
  </p:normalViewPr>
  <p:slideViewPr>
    <p:cSldViewPr>
      <p:cViewPr varScale="1">
        <p:scale>
          <a:sx n="74" d="100"/>
          <a:sy n="74" d="100"/>
        </p:scale>
        <p:origin x="-108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BED289-9457-4391-B3ED-E74A067E0DE7}" type="datetimeFigureOut">
              <a:rPr lang="es-ES" smtClean="0"/>
              <a:t>15/09/2014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E13BA-CC28-4ED6-AC6B-005EC5AE07E5}" type="slidenum">
              <a:rPr lang="es-ES" smtClean="0"/>
              <a:t>‹Nº›</a:t>
            </a:fld>
            <a:endParaRPr lang="es-ES"/>
          </a:p>
        </p:txBody>
      </p:sp>
    </p:spTree>
    <p:extLst>
      <p:ext uri="{BB962C8B-B14F-4D97-AF65-F5344CB8AC3E}">
        <p14:creationId xmlns:p14="http://schemas.microsoft.com/office/powerpoint/2010/main" val="219149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204826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423526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275970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94921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376266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4229336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213421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47899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2020237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420007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203159" y="6428371"/>
            <a:ext cx="2133600" cy="365125"/>
          </a:xfrm>
          <a:prstGeom prst="rect">
            <a:avLst/>
          </a:prstGeom>
        </p:spPr>
        <p:txBody>
          <a:bodyPr/>
          <a:lstStyle/>
          <a:p>
            <a:fld id="{9B2B12B3-74ED-439F-B1C0-71FCDD853EDC}" type="datetimeFigureOut">
              <a:rPr lang="es-ES" smtClean="0"/>
              <a:t>15/09/2014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05C17F-3E8B-4CA4-A77B-094E2B98ECE1}" type="slidenum">
              <a:rPr lang="es-ES" smtClean="0"/>
              <a:t>‹Nº›</a:t>
            </a:fld>
            <a:endParaRPr lang="es-ES"/>
          </a:p>
        </p:txBody>
      </p:sp>
    </p:spTree>
    <p:extLst>
      <p:ext uri="{BB962C8B-B14F-4D97-AF65-F5344CB8AC3E}">
        <p14:creationId xmlns:p14="http://schemas.microsoft.com/office/powerpoint/2010/main" val="383043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13">
            <a:lum bright="28000" contrast="-14000"/>
            <a:extLst>
              <a:ext uri="{28A0092B-C50C-407E-A947-70E740481C1C}">
                <a14:useLocalDpi xmlns:a14="http://schemas.microsoft.com/office/drawing/2010/main" val="0"/>
              </a:ext>
            </a:extLst>
          </a:blip>
          <a:srcRect t="61603"/>
          <a:stretch/>
        </p:blipFill>
        <p:spPr bwMode="auto">
          <a:xfrm>
            <a:off x="0" y="6126163"/>
            <a:ext cx="9144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5C17F-3E8B-4CA4-A77B-094E2B98ECE1}" type="slidenum">
              <a:rPr lang="es-ES" smtClean="0"/>
              <a:t>‹Nº›</a:t>
            </a:fld>
            <a:endParaRPr lang="es-ES"/>
          </a:p>
        </p:txBody>
      </p:sp>
      <p:sp>
        <p:nvSpPr>
          <p:cNvPr id="20" name="19 CuadroTexto">
            <a:hlinkClick r:id="rId14" action="ppaction://hlinksldjump"/>
          </p:cNvPr>
          <p:cNvSpPr txBox="1"/>
          <p:nvPr userDrawn="1"/>
        </p:nvSpPr>
        <p:spPr>
          <a:xfrm>
            <a:off x="0" y="781720"/>
            <a:ext cx="3146636" cy="307777"/>
          </a:xfrm>
          <a:prstGeom prst="rect">
            <a:avLst/>
          </a:prstGeom>
          <a:noFill/>
        </p:spPr>
        <p:txBody>
          <a:bodyPr wrap="square" rtlCol="0">
            <a:spAutoFit/>
          </a:bodyPr>
          <a:lstStyle/>
          <a:p>
            <a:r>
              <a:rPr lang="es-MX" sz="1400" b="1" dirty="0" smtClean="0">
                <a:latin typeface="Arial Narrow" pitchFamily="34" charset="0"/>
              </a:rPr>
              <a:t>a. Informe de la Gestión Fiscal Financiera</a:t>
            </a:r>
            <a:endParaRPr lang="es-ES" sz="1400" b="1" dirty="0">
              <a:latin typeface="Arial Narrow" pitchFamily="34" charset="0"/>
            </a:endParaRPr>
          </a:p>
        </p:txBody>
      </p:sp>
      <p:pic>
        <p:nvPicPr>
          <p:cNvPr id="25" name="91 Imagen"/>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5148064" y="6165304"/>
            <a:ext cx="377175"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userDrawn="1"/>
        </p:nvSpPr>
        <p:spPr>
          <a:xfrm>
            <a:off x="-36512" y="-33868"/>
            <a:ext cx="9217024" cy="1040035"/>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26" name="Picture 2"/>
          <p:cNvPicPr>
            <a:picLocks noChangeAspect="1" noChangeArrowheads="1"/>
          </p:cNvPicPr>
          <p:nvPr userDrawn="1"/>
        </p:nvPicPr>
        <p:blipFill rotWithShape="1">
          <a:blip r:embed="rId16">
            <a:lum bright="20000" contrast="-20000"/>
            <a:extLst>
              <a:ext uri="{28A0092B-C50C-407E-A947-70E740481C1C}">
                <a14:useLocalDpi xmlns:a14="http://schemas.microsoft.com/office/drawing/2010/main" val="0"/>
              </a:ext>
            </a:extLst>
          </a:blip>
          <a:srcRect b="94894"/>
          <a:stretch/>
        </p:blipFill>
        <p:spPr bwMode="auto">
          <a:xfrm>
            <a:off x="-23812" y="946820"/>
            <a:ext cx="9216000" cy="4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noChangeArrowheads="1"/>
          </p:cNvPicPr>
          <p:nvPr userDrawn="1"/>
        </p:nvPicPr>
        <p:blipFill rotWithShape="1">
          <a:blip r:embed="rId16">
            <a:lum bright="20000" contrast="-20000"/>
            <a:extLst>
              <a:ext uri="{28A0092B-C50C-407E-A947-70E740481C1C}">
                <a14:useLocalDpi xmlns:a14="http://schemas.microsoft.com/office/drawing/2010/main" val="0"/>
              </a:ext>
            </a:extLst>
          </a:blip>
          <a:srcRect b="98497"/>
          <a:stretch/>
        </p:blipFill>
        <p:spPr bwMode="auto">
          <a:xfrm flipV="1">
            <a:off x="-37969" y="65485"/>
            <a:ext cx="929232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noChangeArrowheads="1"/>
          </p:cNvPicPr>
          <p:nvPr userDrawn="1"/>
        </p:nvPicPr>
        <p:blipFill rotWithShape="1">
          <a:blip r:embed="rId17" cstate="print">
            <a:lum bright="20000" contrast="-20000"/>
            <a:extLst>
              <a:ext uri="{28A0092B-C50C-407E-A947-70E740481C1C}">
                <a14:useLocalDpi xmlns:a14="http://schemas.microsoft.com/office/drawing/2010/main" val="0"/>
              </a:ext>
            </a:extLst>
          </a:blip>
          <a:srcRect b="94894"/>
          <a:stretch/>
        </p:blipFill>
        <p:spPr bwMode="auto">
          <a:xfrm>
            <a:off x="5580512" y="26624"/>
            <a:ext cx="3600000" cy="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userDrawn="1"/>
        </p:nvPicPr>
        <p:blipFill rotWithShape="1">
          <a:blip r:embed="rId17" cstate="print">
            <a:lum bright="20000" contrast="-20000"/>
            <a:extLst>
              <a:ext uri="{28A0092B-C50C-407E-A947-70E740481C1C}">
                <a14:useLocalDpi xmlns:a14="http://schemas.microsoft.com/office/drawing/2010/main" val="0"/>
              </a:ext>
            </a:extLst>
          </a:blip>
          <a:srcRect b="94894"/>
          <a:stretch/>
        </p:blipFill>
        <p:spPr bwMode="auto">
          <a:xfrm>
            <a:off x="1979712" y="26624"/>
            <a:ext cx="3600000" cy="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p:cNvPicPr>
            <a:picLocks noChangeAspect="1" noChangeArrowheads="1"/>
          </p:cNvPicPr>
          <p:nvPr userDrawn="1"/>
        </p:nvPicPr>
        <p:blipFill rotWithShape="1">
          <a:blip r:embed="rId17" cstate="print">
            <a:lum bright="20000" contrast="-20000"/>
            <a:extLst>
              <a:ext uri="{28A0092B-C50C-407E-A947-70E740481C1C}">
                <a14:useLocalDpi xmlns:a14="http://schemas.microsoft.com/office/drawing/2010/main" val="0"/>
              </a:ext>
            </a:extLst>
          </a:blip>
          <a:srcRect b="94894"/>
          <a:stretch/>
        </p:blipFill>
        <p:spPr bwMode="auto">
          <a:xfrm>
            <a:off x="-36512" y="26624"/>
            <a:ext cx="3600000" cy="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8 Rectángulo"/>
          <p:cNvSpPr/>
          <p:nvPr userDrawn="1"/>
        </p:nvSpPr>
        <p:spPr>
          <a:xfrm>
            <a:off x="4488160" y="6508410"/>
            <a:ext cx="1956048" cy="415498"/>
          </a:xfrm>
          <a:prstGeom prst="rect">
            <a:avLst/>
          </a:prstGeom>
        </p:spPr>
        <p:txBody>
          <a:bodyPr wrap="square">
            <a:spAutoFit/>
          </a:bodyPr>
          <a:lstStyle/>
          <a:p>
            <a:pPr algn="ctr"/>
            <a:r>
              <a:rPr lang="es-ES" sz="1000" b="0" dirty="0">
                <a:effectLst>
                  <a:outerShdw blurRad="38100" dist="38100" dir="2700000" algn="tl">
                    <a:srgbClr val="000000">
                      <a:alpha val="43137"/>
                    </a:srgbClr>
                  </a:outerShdw>
                </a:effectLst>
              </a:rPr>
              <a:t>FLANDES RENACE CON </a:t>
            </a:r>
            <a:r>
              <a:rPr lang="es-ES" sz="1000" b="0" dirty="0" smtClean="0">
                <a:effectLst>
                  <a:outerShdw blurRad="38100" dist="38100" dir="2700000" algn="tl">
                    <a:srgbClr val="000000">
                      <a:alpha val="43137"/>
                    </a:srgbClr>
                  </a:outerShdw>
                </a:effectLst>
              </a:rPr>
              <a:t>PROSPERIDAD | 2012-2015</a:t>
            </a:r>
            <a:endParaRPr lang="es-ES" sz="1000" b="0" dirty="0">
              <a:effectLst>
                <a:outerShdw blurRad="38100" dist="38100" dir="2700000" algn="tl">
                  <a:srgbClr val="000000">
                    <a:alpha val="43137"/>
                  </a:srgbClr>
                </a:outerShdw>
              </a:effectLst>
            </a:endParaRPr>
          </a:p>
        </p:txBody>
      </p:sp>
      <p:pic>
        <p:nvPicPr>
          <p:cNvPr id="33" name="Picture 6"/>
          <p:cNvPicPr>
            <a:picLocks noChangeArrowheads="1"/>
          </p:cNvPicPr>
          <p:nvPr userDrawn="1"/>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112" y="6165304"/>
            <a:ext cx="370017" cy="39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8 Rectángulo"/>
          <p:cNvSpPr/>
          <p:nvPr userDrawn="1"/>
        </p:nvSpPr>
        <p:spPr>
          <a:xfrm>
            <a:off x="5364088" y="6104329"/>
            <a:ext cx="3816424" cy="338554"/>
          </a:xfrm>
          <a:prstGeom prst="rect">
            <a:avLst/>
          </a:prstGeom>
        </p:spPr>
        <p:txBody>
          <a:bodyPr wrap="square">
            <a:spAutoFit/>
          </a:bodyPr>
          <a:lstStyle/>
          <a:p>
            <a:pPr algn="r"/>
            <a:r>
              <a:rPr lang="es-ES" sz="1600" b="1" dirty="0" smtClean="0">
                <a:effectLst>
                  <a:outerShdw blurRad="38100" dist="38100" dir="2700000" algn="tl">
                    <a:srgbClr val="000000">
                      <a:alpha val="43137"/>
                    </a:srgbClr>
                  </a:outerShdw>
                </a:effectLst>
              </a:rPr>
              <a:t>INFORME</a:t>
            </a:r>
            <a:r>
              <a:rPr lang="es-ES" sz="1600" b="1" baseline="0" dirty="0" smtClean="0">
                <a:effectLst>
                  <a:outerShdw blurRad="38100" dist="38100" dir="2700000" algn="tl">
                    <a:srgbClr val="000000">
                      <a:alpha val="43137"/>
                    </a:srgbClr>
                  </a:outerShdw>
                </a:effectLst>
              </a:rPr>
              <a:t> DE GESTION 2013</a:t>
            </a:r>
            <a:endParaRPr lang="es-ES"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4239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em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3.tmp"/><Relationship Id="rId3" Type="http://schemas.openxmlformats.org/officeDocument/2006/relationships/image" Target="../media/image13.png"/><Relationship Id="rId7" Type="http://schemas.openxmlformats.org/officeDocument/2006/relationships/image" Target="../media/image22.tm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1.tmp"/><Relationship Id="rId5"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25.tm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tmp"/><Relationship Id="rId5"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6.tmp"/><Relationship Id="rId5" Type="http://schemas.openxmlformats.org/officeDocument/2006/relationships/image" Target="../media/image1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28.tm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7.tmp"/><Relationship Id="rId5" Type="http://schemas.openxmlformats.org/officeDocument/2006/relationships/image" Target="../media/image1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tm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0.tmp"/><Relationship Id="rId5" Type="http://schemas.openxmlformats.org/officeDocument/2006/relationships/image" Target="../media/image1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1.tmp"/><Relationship Id="rId5" Type="http://schemas.openxmlformats.org/officeDocument/2006/relationships/image" Target="../media/image14.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3.tmp"/><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4.tmp"/><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5.tmp"/><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tm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7.tmp"/><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8.tmp"/><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image" Target="../media/image13.png"/><Relationship Id="rId7" Type="http://schemas.openxmlformats.org/officeDocument/2006/relationships/image" Target="../media/image39.tm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42.tm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1.tmp"/><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3.jpe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4.tm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5.tm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6.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7.tmp"/><Relationship Id="rId5" Type="http://schemas.openxmlformats.org/officeDocument/2006/relationships/image" Target="../media/image12.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3.tmp"/></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8.tmp"/><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9.tmp"/><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3347864" y="62554"/>
            <a:ext cx="5832648" cy="892552"/>
          </a:xfrm>
          <a:prstGeom prst="rect">
            <a:avLst/>
          </a:prstGeom>
        </p:spPr>
        <p:txBody>
          <a:bodyPr wrap="square">
            <a:spAutoFit/>
          </a:bodyPr>
          <a:lstStyle/>
          <a:p>
            <a:pPr algn="r"/>
            <a:r>
              <a:rPr lang="es-CO" sz="3200" dirty="0" smtClean="0">
                <a:solidFill>
                  <a:schemeClr val="bg1"/>
                </a:solidFill>
                <a:effectLst>
                  <a:outerShdw blurRad="38100" dist="38100" dir="2700000" algn="tl">
                    <a:srgbClr val="000000">
                      <a:alpha val="43137"/>
                    </a:srgbClr>
                  </a:outerShdw>
                </a:effectLst>
                <a:latin typeface="Arial Narrow" pitchFamily="34" charset="0"/>
              </a:rPr>
              <a:t>INFORME DE GESTIÓN</a:t>
            </a:r>
          </a:p>
          <a:p>
            <a:pPr algn="r"/>
            <a:r>
              <a:rPr lang="es-CO" sz="2000" dirty="0" smtClean="0">
                <a:solidFill>
                  <a:schemeClr val="bg1"/>
                </a:solidFill>
                <a:effectLst>
                  <a:outerShdw blurRad="38100" dist="38100" dir="2700000" algn="tl">
                    <a:srgbClr val="000000">
                      <a:alpha val="43137"/>
                    </a:srgbClr>
                  </a:outerShdw>
                </a:effectLst>
                <a:latin typeface="Arial Narrow" pitchFamily="34" charset="0"/>
              </a:rPr>
              <a:t> ALCALDIA DE FLANDES TOLIMA - 2013</a:t>
            </a:r>
            <a:endParaRPr lang="es-ES" sz="2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3" name="Imagen 2"/>
          <p:cNvPicPr>
            <a:picLocks noChangeAspect="1"/>
          </p:cNvPicPr>
          <p:nvPr/>
        </p:nvPicPr>
        <p:blipFill rotWithShape="1">
          <a:blip r:embed="rId2"/>
          <a:srcRect l="1502" r="1"/>
          <a:stretch/>
        </p:blipFill>
        <p:spPr>
          <a:xfrm>
            <a:off x="4067944" y="1052736"/>
            <a:ext cx="4841582" cy="4968552"/>
          </a:xfrm>
          <a:prstGeom prst="rect">
            <a:avLst/>
          </a:prstGeom>
        </p:spPr>
      </p:pic>
      <p:sp>
        <p:nvSpPr>
          <p:cNvPr id="9" name="2 Marcador de contenido"/>
          <p:cNvSpPr txBox="1">
            <a:spLocks/>
          </p:cNvSpPr>
          <p:nvPr/>
        </p:nvSpPr>
        <p:spPr>
          <a:xfrm>
            <a:off x="179512" y="5445224"/>
            <a:ext cx="3744416" cy="1152128"/>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S" sz="2000" dirty="0" smtClean="0">
                <a:solidFill>
                  <a:schemeClr val="tx1"/>
                </a:solidFill>
                <a:effectLst>
                  <a:outerShdw blurRad="38100" dist="38100" dir="2700000" algn="tl">
                    <a:srgbClr val="000000">
                      <a:alpha val="43137"/>
                    </a:srgbClr>
                  </a:outerShdw>
                </a:effectLst>
                <a:latin typeface="Arial Narrow" pitchFamily="34" charset="0"/>
              </a:rPr>
              <a:t>Dr. TELEFORO BERNAL VELÁSQUEZ</a:t>
            </a:r>
          </a:p>
          <a:p>
            <a:r>
              <a:rPr lang="es-ES" sz="1800" dirty="0" smtClean="0">
                <a:solidFill>
                  <a:schemeClr val="tx1"/>
                </a:solidFill>
                <a:latin typeface="Arial Narrow" pitchFamily="34" charset="0"/>
              </a:rPr>
              <a:t>Alcalde Municipal de Flandes - Tolima</a:t>
            </a:r>
            <a:endParaRPr lang="es-ES" sz="1800" dirty="0">
              <a:solidFill>
                <a:schemeClr val="tx1"/>
              </a:solidFill>
              <a:latin typeface="Arial Narrow" pitchFamily="34" charset="0"/>
            </a:endParaRPr>
          </a:p>
        </p:txBody>
      </p:sp>
      <p:pic>
        <p:nvPicPr>
          <p:cNvPr id="5" name="Imagen 4"/>
          <p:cNvPicPr>
            <a:picLocks noChangeAspect="1"/>
          </p:cNvPicPr>
          <p:nvPr/>
        </p:nvPicPr>
        <p:blipFill rotWithShape="1">
          <a:blip r:embed="rId3"/>
          <a:srcRect l="60494" t="20663" r="18070" b="16956"/>
          <a:stretch/>
        </p:blipFill>
        <p:spPr>
          <a:xfrm flipH="1">
            <a:off x="971600" y="2420888"/>
            <a:ext cx="1862428" cy="3024336"/>
          </a:xfrm>
          <a:prstGeom prst="rect">
            <a:avLst/>
          </a:prstGeom>
        </p:spPr>
      </p:pic>
    </p:spTree>
    <p:extLst>
      <p:ext uri="{BB962C8B-B14F-4D97-AF65-F5344CB8AC3E}">
        <p14:creationId xmlns:p14="http://schemas.microsoft.com/office/powerpoint/2010/main" val="53792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179512" y="1556792"/>
            <a:ext cx="3672408" cy="4073904"/>
          </a:xfrm>
        </p:spPr>
        <p:txBody>
          <a:bodyPr>
            <a:normAutofit fontScale="92500" lnSpcReduction="10000"/>
          </a:bodyPr>
          <a:lstStyle/>
          <a:p>
            <a:pPr marL="0" indent="0">
              <a:buNone/>
            </a:pPr>
            <a:r>
              <a:rPr lang="es-MX" dirty="0" smtClean="0">
                <a:effectLst>
                  <a:outerShdw blurRad="38100" dist="38100" dir="2700000" algn="tl">
                    <a:srgbClr val="000000">
                      <a:alpha val="43137"/>
                    </a:srgbClr>
                  </a:outerShdw>
                </a:effectLst>
                <a:latin typeface="Arial Narrow" pitchFamily="34" charset="0"/>
              </a:rPr>
              <a:t>Conformado por los Sectores:</a:t>
            </a:r>
          </a:p>
          <a:p>
            <a:r>
              <a:rPr lang="es-CO" dirty="0" smtClean="0">
                <a:effectLst>
                  <a:outerShdw blurRad="38100" dist="38100" dir="2700000" algn="tl">
                    <a:srgbClr val="000000">
                      <a:alpha val="43137"/>
                    </a:srgbClr>
                  </a:outerShdw>
                </a:effectLst>
                <a:latin typeface="Arial Narrow" pitchFamily="34" charset="0"/>
              </a:rPr>
              <a:t>Salud</a:t>
            </a:r>
            <a:endParaRPr lang="es-CO" dirty="0">
              <a:effectLst>
                <a:outerShdw blurRad="38100" dist="38100" dir="2700000" algn="tl">
                  <a:srgbClr val="000000">
                    <a:alpha val="43137"/>
                  </a:srgbClr>
                </a:outerShdw>
              </a:effectLst>
              <a:latin typeface="Arial Narrow" pitchFamily="34" charset="0"/>
            </a:endParaRPr>
          </a:p>
          <a:p>
            <a:r>
              <a:rPr lang="es-CO" dirty="0" smtClean="0">
                <a:effectLst>
                  <a:outerShdw blurRad="38100" dist="38100" dir="2700000" algn="tl">
                    <a:srgbClr val="000000">
                      <a:alpha val="43137"/>
                    </a:srgbClr>
                  </a:outerShdw>
                </a:effectLst>
                <a:latin typeface="Arial Narrow" pitchFamily="34" charset="0"/>
              </a:rPr>
              <a:t>Educación</a:t>
            </a:r>
            <a:endParaRPr lang="es-CO" dirty="0">
              <a:effectLst>
                <a:outerShdw blurRad="38100" dist="38100" dir="2700000" algn="tl">
                  <a:srgbClr val="000000">
                    <a:alpha val="43137"/>
                  </a:srgbClr>
                </a:outerShdw>
              </a:effectLst>
              <a:latin typeface="Arial Narrow" pitchFamily="34" charset="0"/>
            </a:endParaRPr>
          </a:p>
          <a:p>
            <a:r>
              <a:rPr lang="es-CO" dirty="0" smtClean="0">
                <a:effectLst>
                  <a:outerShdw blurRad="38100" dist="38100" dir="2700000" algn="tl">
                    <a:srgbClr val="000000">
                      <a:alpha val="43137"/>
                    </a:srgbClr>
                  </a:outerShdw>
                </a:effectLst>
                <a:latin typeface="Arial Narrow" pitchFamily="34" charset="0"/>
              </a:rPr>
              <a:t>Cultura</a:t>
            </a:r>
            <a:endParaRPr lang="es-CO" dirty="0">
              <a:effectLst>
                <a:outerShdw blurRad="38100" dist="38100" dir="2700000" algn="tl">
                  <a:srgbClr val="000000">
                    <a:alpha val="43137"/>
                  </a:srgbClr>
                </a:outerShdw>
              </a:effectLst>
              <a:latin typeface="Arial Narrow" pitchFamily="34" charset="0"/>
            </a:endParaRPr>
          </a:p>
          <a:p>
            <a:r>
              <a:rPr lang="es-CO" dirty="0" smtClean="0">
                <a:effectLst>
                  <a:outerShdw blurRad="38100" dist="38100" dir="2700000" algn="tl">
                    <a:srgbClr val="000000">
                      <a:alpha val="43137"/>
                    </a:srgbClr>
                  </a:outerShdw>
                </a:effectLst>
                <a:latin typeface="Arial Narrow" pitchFamily="34" charset="0"/>
              </a:rPr>
              <a:t>Población </a:t>
            </a:r>
            <a:r>
              <a:rPr lang="es-CO" dirty="0">
                <a:effectLst>
                  <a:outerShdw blurRad="38100" dist="38100" dir="2700000" algn="tl">
                    <a:srgbClr val="000000">
                      <a:alpha val="43137"/>
                    </a:srgbClr>
                  </a:outerShdw>
                </a:effectLst>
                <a:latin typeface="Arial Narrow" pitchFamily="34" charset="0"/>
              </a:rPr>
              <a:t>Vulnerable</a:t>
            </a:r>
          </a:p>
          <a:p>
            <a:r>
              <a:rPr lang="es-CO" dirty="0" smtClean="0">
                <a:effectLst>
                  <a:outerShdw blurRad="38100" dist="38100" dir="2700000" algn="tl">
                    <a:srgbClr val="000000">
                      <a:alpha val="43137"/>
                    </a:srgbClr>
                  </a:outerShdw>
                </a:effectLst>
                <a:latin typeface="Arial Narrow" pitchFamily="34" charset="0"/>
              </a:rPr>
              <a:t>Sector </a:t>
            </a:r>
            <a:r>
              <a:rPr lang="es-CO" dirty="0">
                <a:effectLst>
                  <a:outerShdw blurRad="38100" dist="38100" dir="2700000" algn="tl">
                    <a:srgbClr val="000000">
                      <a:alpha val="43137"/>
                    </a:srgbClr>
                  </a:outerShdw>
                </a:effectLst>
                <a:latin typeface="Arial Narrow" pitchFamily="34" charset="0"/>
              </a:rPr>
              <a:t>Recreación y Deporte</a:t>
            </a:r>
          </a:p>
          <a:p>
            <a:pPr marL="0" indent="0">
              <a:buNone/>
            </a:pPr>
            <a:endParaRPr lang="es-MX" dirty="0" smtClean="0">
              <a:effectLst>
                <a:outerShdw blurRad="38100" dist="38100" dir="2700000" algn="tl">
                  <a:srgbClr val="000000">
                    <a:alpha val="43137"/>
                  </a:srgbClr>
                </a:outerShdw>
              </a:effectLst>
              <a:latin typeface="Arial Narrow" pitchFamily="34" charset="0"/>
            </a:endParaRPr>
          </a:p>
          <a:p>
            <a:pPr marL="0" indent="0">
              <a:buNone/>
            </a:pPr>
            <a:endParaRPr lang="es-ES" dirty="0">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4" name="Imagen 3"/>
          <p:cNvPicPr>
            <a:picLocks noChangeAspect="1"/>
          </p:cNvPicPr>
          <p:nvPr/>
        </p:nvPicPr>
        <p:blipFill rotWithShape="1">
          <a:blip r:embed="rId5"/>
          <a:srcRect r="16036"/>
          <a:stretch/>
        </p:blipFill>
        <p:spPr>
          <a:xfrm>
            <a:off x="3955715" y="1628800"/>
            <a:ext cx="4784365" cy="3599771"/>
          </a:xfrm>
          <a:prstGeom prst="rect">
            <a:avLst/>
          </a:prstGeom>
        </p:spPr>
      </p:pic>
      <p:pic>
        <p:nvPicPr>
          <p:cNvPr id="19" name="Imagen 18"/>
          <p:cNvPicPr>
            <a:picLocks noChangeAspect="1"/>
          </p:cNvPicPr>
          <p:nvPr/>
        </p:nvPicPr>
        <p:blipFill>
          <a:blip r:embed="rId6">
            <a:clrChange>
              <a:clrFrom>
                <a:srgbClr val="FFFFFF"/>
              </a:clrFrom>
              <a:clrTo>
                <a:srgbClr val="FFFFFF">
                  <a:alpha val="0"/>
                </a:srgbClr>
              </a:clrTo>
            </a:clrChange>
          </a:blip>
          <a:stretch>
            <a:fillRect/>
          </a:stretch>
        </p:blipFill>
        <p:spPr>
          <a:xfrm>
            <a:off x="937342" y="151090"/>
            <a:ext cx="826346" cy="622081"/>
          </a:xfrm>
          <a:prstGeom prst="rect">
            <a:avLst/>
          </a:prstGeom>
        </p:spPr>
      </p:pic>
      <p:pic>
        <p:nvPicPr>
          <p:cNvPr id="22"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9561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20" name="2 Marcador de contenido"/>
          <p:cNvSpPr txBox="1">
            <a:spLocks/>
          </p:cNvSpPr>
          <p:nvPr/>
        </p:nvSpPr>
        <p:spPr>
          <a:xfrm>
            <a:off x="179512"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Salud</a:t>
            </a:r>
            <a:endParaRPr lang="es-CO" dirty="0">
              <a:effectLst>
                <a:outerShdw blurRad="38100" dist="38100" dir="2700000" algn="tl">
                  <a:srgbClr val="000000">
                    <a:alpha val="43137"/>
                  </a:srgbClr>
                </a:outerShdw>
              </a:effectLst>
              <a:latin typeface="Arial Narrow" pitchFamily="34" charset="0"/>
            </a:endParaRPr>
          </a:p>
        </p:txBody>
      </p:sp>
      <p:pic>
        <p:nvPicPr>
          <p:cNvPr id="11" name="Imagen 10"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3" y="3717032"/>
            <a:ext cx="4992233" cy="2291904"/>
          </a:xfrm>
          <a:prstGeom prst="rect">
            <a:avLst/>
          </a:prstGeom>
          <a:ln>
            <a:solidFill>
              <a:schemeClr val="accent1"/>
            </a:solidFill>
          </a:ln>
        </p:spPr>
      </p:pic>
      <p:sp>
        <p:nvSpPr>
          <p:cNvPr id="22" name="2 Marcador de contenido"/>
          <p:cNvSpPr>
            <a:spLocks noGrp="1"/>
          </p:cNvSpPr>
          <p:nvPr>
            <p:ph idx="1"/>
          </p:nvPr>
        </p:nvSpPr>
        <p:spPr>
          <a:xfrm>
            <a:off x="107504" y="3140968"/>
            <a:ext cx="8949680" cy="2520280"/>
          </a:xfrm>
        </p:spPr>
        <p:txBody>
          <a:bodyPr>
            <a:noAutofit/>
          </a:bodyPr>
          <a:lstStyle/>
          <a:p>
            <a:pPr marL="0" indent="0">
              <a:buNone/>
            </a:pPr>
            <a:r>
              <a:rPr lang="es-MX" sz="1300" b="1" dirty="0" smtClean="0">
                <a:effectLst>
                  <a:outerShdw blurRad="38100" dist="38100" dir="2700000" algn="tl">
                    <a:srgbClr val="000000">
                      <a:alpha val="43137"/>
                    </a:srgbClr>
                  </a:outerShdw>
                </a:effectLst>
                <a:latin typeface="Arial Narrow" pitchFamily="34" charset="0"/>
              </a:rPr>
              <a:t>Actividades Relevantes:</a:t>
            </a:r>
          </a:p>
          <a:p>
            <a:r>
              <a:rPr lang="es-CO" sz="1300" dirty="0" smtClean="0"/>
              <a:t>Aseguramiento al sistema general de seguridad social en salud.</a:t>
            </a:r>
            <a:endParaRPr lang="es-CO" sz="1300" dirty="0"/>
          </a:p>
        </p:txBody>
      </p:sp>
      <p:pic>
        <p:nvPicPr>
          <p:cNvPr id="12" name="Imagen 11"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7171" y="3717031"/>
            <a:ext cx="3865932" cy="2045897"/>
          </a:xfrm>
          <a:prstGeom prst="rect">
            <a:avLst/>
          </a:prstGeom>
          <a:ln>
            <a:solidFill>
              <a:schemeClr val="accent1"/>
            </a:solidFill>
          </a:ln>
        </p:spPr>
      </p:pic>
      <p:pic>
        <p:nvPicPr>
          <p:cNvPr id="13" name="Imagen 12" descr="Recorte de pantall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1680" y="1052736"/>
            <a:ext cx="5760640" cy="2071871"/>
          </a:xfrm>
          <a:prstGeom prst="rect">
            <a:avLst/>
          </a:prstGeom>
        </p:spPr>
      </p:pic>
      <p:sp>
        <p:nvSpPr>
          <p:cNvPr id="3" name="Rectángulo 2"/>
          <p:cNvSpPr/>
          <p:nvPr/>
        </p:nvSpPr>
        <p:spPr>
          <a:xfrm>
            <a:off x="207557" y="6544019"/>
            <a:ext cx="4572000" cy="323165"/>
          </a:xfrm>
          <a:prstGeom prst="rect">
            <a:avLst/>
          </a:prstGeom>
        </p:spPr>
        <p:txBody>
          <a:bodyPr>
            <a:spAutoFit/>
          </a:bodyPr>
          <a:lstStyle/>
          <a:p>
            <a:pPr>
              <a:defRPr/>
            </a:pPr>
            <a:r>
              <a:rPr lang="es-CO" sz="1500" dirty="0">
                <a:latin typeface="Arial Narrow" panose="020B0606020202030204" pitchFamily="34" charset="0"/>
              </a:rPr>
              <a:t>Germán Medina Sarmiento – </a:t>
            </a:r>
            <a:r>
              <a:rPr lang="es-CO" sz="1500" dirty="0" smtClean="0">
                <a:latin typeface="Arial Narrow" panose="020B0606020202030204" pitchFamily="34" charset="0"/>
              </a:rPr>
              <a:t>Sec. </a:t>
            </a:r>
            <a:r>
              <a:rPr lang="es-CO" sz="1500" dirty="0">
                <a:latin typeface="Arial Narrow" panose="020B0606020202030204" pitchFamily="34" charset="0"/>
              </a:rPr>
              <a:t>Local de Salud</a:t>
            </a:r>
          </a:p>
        </p:txBody>
      </p:sp>
      <p:pic>
        <p:nvPicPr>
          <p:cNvPr id="23" name="Picture 3">
            <a:hlinkClick r:id="" action="ppaction://hlinkshowjump?jump=nextslid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269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22" name="2 Marcador de contenido"/>
          <p:cNvSpPr>
            <a:spLocks noGrp="1"/>
          </p:cNvSpPr>
          <p:nvPr>
            <p:ph idx="1"/>
          </p:nvPr>
        </p:nvSpPr>
        <p:spPr>
          <a:xfrm>
            <a:off x="107504" y="1124744"/>
            <a:ext cx="8949680" cy="2520280"/>
          </a:xfrm>
        </p:spPr>
        <p:txBody>
          <a:bodyPr>
            <a:noAutofit/>
          </a:bodyPr>
          <a:lstStyle/>
          <a:p>
            <a:pPr marL="0" indent="0">
              <a:buNone/>
            </a:pPr>
            <a:r>
              <a:rPr lang="es-MX" sz="1300" b="1" dirty="0" smtClean="0">
                <a:effectLst>
                  <a:outerShdw blurRad="38100" dist="38100" dir="2700000" algn="tl">
                    <a:srgbClr val="000000">
                      <a:alpha val="43137"/>
                    </a:srgbClr>
                  </a:outerShdw>
                </a:effectLst>
                <a:latin typeface="Arial Narrow" pitchFamily="34" charset="0"/>
              </a:rPr>
              <a:t>Actividades Relevantes:</a:t>
            </a:r>
          </a:p>
          <a:p>
            <a:r>
              <a:rPr lang="es-CO" sz="1300" dirty="0" smtClean="0"/>
              <a:t>Depuración de base de datos.</a:t>
            </a:r>
            <a:endParaRPr lang="es-CO" sz="1300" dirty="0"/>
          </a:p>
        </p:txBody>
      </p:sp>
      <p:pic>
        <p:nvPicPr>
          <p:cNvPr id="3" name="Imagen 2"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7564" y="1722512"/>
            <a:ext cx="6660084" cy="2704682"/>
          </a:xfrm>
          <a:prstGeom prst="rect">
            <a:avLst/>
          </a:prstGeom>
        </p:spPr>
      </p:pic>
      <p:pic>
        <p:nvPicPr>
          <p:cNvPr id="4" name="Imagen 3"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2511" y="4848297"/>
            <a:ext cx="6431142" cy="956967"/>
          </a:xfrm>
          <a:prstGeom prst="rect">
            <a:avLst/>
          </a:prstGeom>
        </p:spPr>
      </p:pic>
      <p:sp>
        <p:nvSpPr>
          <p:cNvPr id="21" name="2 Marcador de contenido"/>
          <p:cNvSpPr txBox="1">
            <a:spLocks/>
          </p:cNvSpPr>
          <p:nvPr/>
        </p:nvSpPr>
        <p:spPr>
          <a:xfrm>
            <a:off x="179512"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Salud</a:t>
            </a:r>
            <a:endParaRPr lang="es-CO" dirty="0">
              <a:effectLst>
                <a:outerShdw blurRad="38100" dist="38100" dir="2700000" algn="tl">
                  <a:srgbClr val="000000">
                    <a:alpha val="43137"/>
                  </a:srgbClr>
                </a:outerShdw>
              </a:effectLst>
              <a:latin typeface="Arial Narrow" pitchFamily="34" charset="0"/>
            </a:endParaRPr>
          </a:p>
        </p:txBody>
      </p:sp>
      <p:sp>
        <p:nvSpPr>
          <p:cNvPr id="23" name="Rectángulo 22"/>
          <p:cNvSpPr/>
          <p:nvPr/>
        </p:nvSpPr>
        <p:spPr>
          <a:xfrm>
            <a:off x="207557" y="6544019"/>
            <a:ext cx="4572000" cy="323165"/>
          </a:xfrm>
          <a:prstGeom prst="rect">
            <a:avLst/>
          </a:prstGeom>
        </p:spPr>
        <p:txBody>
          <a:bodyPr>
            <a:spAutoFit/>
          </a:bodyPr>
          <a:lstStyle/>
          <a:p>
            <a:pPr>
              <a:defRPr/>
            </a:pPr>
            <a:r>
              <a:rPr lang="es-CO" sz="1500" dirty="0">
                <a:latin typeface="Arial Narrow" panose="020B0606020202030204" pitchFamily="34" charset="0"/>
              </a:rPr>
              <a:t>Germán Medina Sarmiento – </a:t>
            </a:r>
            <a:r>
              <a:rPr lang="es-CO" sz="1500" dirty="0" smtClean="0">
                <a:latin typeface="Arial Narrow" panose="020B0606020202030204" pitchFamily="34" charset="0"/>
              </a:rPr>
              <a:t>Sec. </a:t>
            </a:r>
            <a:r>
              <a:rPr lang="es-CO" sz="1500" dirty="0">
                <a:latin typeface="Arial Narrow" panose="020B0606020202030204" pitchFamily="34" charset="0"/>
              </a:rPr>
              <a:t>Local de Salud</a:t>
            </a:r>
          </a:p>
        </p:txBody>
      </p:sp>
      <p:pic>
        <p:nvPicPr>
          <p:cNvPr id="24" name="Picture 3">
            <a:hlinkClick r:id="" action="ppaction://hlinkshowjump?jump=nextslid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966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22" name="2 Marcador de contenido"/>
          <p:cNvSpPr>
            <a:spLocks noGrp="1"/>
          </p:cNvSpPr>
          <p:nvPr>
            <p:ph idx="1"/>
          </p:nvPr>
        </p:nvSpPr>
        <p:spPr>
          <a:xfrm>
            <a:off x="107504" y="1124744"/>
            <a:ext cx="8949680" cy="2520280"/>
          </a:xfrm>
        </p:spPr>
        <p:txBody>
          <a:bodyPr>
            <a:noAutofit/>
          </a:bodyPr>
          <a:lstStyle/>
          <a:p>
            <a:pPr marL="0" indent="0">
              <a:buNone/>
            </a:pPr>
            <a:r>
              <a:rPr lang="es-MX" sz="1300" b="1" dirty="0" smtClean="0">
                <a:effectLst>
                  <a:outerShdw blurRad="38100" dist="38100" dir="2700000" algn="tl">
                    <a:srgbClr val="000000">
                      <a:alpha val="43137"/>
                    </a:srgbClr>
                  </a:outerShdw>
                </a:effectLst>
                <a:latin typeface="Arial Narrow" pitchFamily="34" charset="0"/>
              </a:rPr>
              <a:t>Actividades Relevantes:</a:t>
            </a:r>
          </a:p>
        </p:txBody>
      </p:sp>
      <p:pic>
        <p:nvPicPr>
          <p:cNvPr id="6" name="Imagen 5"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783" y="1412776"/>
            <a:ext cx="8116433" cy="4420217"/>
          </a:xfrm>
          <a:prstGeom prst="rect">
            <a:avLst/>
          </a:prstGeom>
        </p:spPr>
      </p:pic>
      <p:sp>
        <p:nvSpPr>
          <p:cNvPr id="21" name="2 Marcador de contenido"/>
          <p:cNvSpPr txBox="1">
            <a:spLocks/>
          </p:cNvSpPr>
          <p:nvPr/>
        </p:nvSpPr>
        <p:spPr>
          <a:xfrm>
            <a:off x="179512"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Salud</a:t>
            </a:r>
            <a:endParaRPr lang="es-CO" dirty="0">
              <a:effectLst>
                <a:outerShdw blurRad="38100" dist="38100" dir="2700000" algn="tl">
                  <a:srgbClr val="000000">
                    <a:alpha val="43137"/>
                  </a:srgbClr>
                </a:outerShdw>
              </a:effectLst>
              <a:latin typeface="Arial Narrow" pitchFamily="34" charset="0"/>
            </a:endParaRPr>
          </a:p>
        </p:txBody>
      </p:sp>
      <p:sp>
        <p:nvSpPr>
          <p:cNvPr id="23" name="Rectángulo 22"/>
          <p:cNvSpPr/>
          <p:nvPr/>
        </p:nvSpPr>
        <p:spPr>
          <a:xfrm>
            <a:off x="207557" y="6544019"/>
            <a:ext cx="4572000" cy="323165"/>
          </a:xfrm>
          <a:prstGeom prst="rect">
            <a:avLst/>
          </a:prstGeom>
        </p:spPr>
        <p:txBody>
          <a:bodyPr>
            <a:spAutoFit/>
          </a:bodyPr>
          <a:lstStyle/>
          <a:p>
            <a:pPr>
              <a:defRPr/>
            </a:pPr>
            <a:r>
              <a:rPr lang="es-CO" sz="1500" dirty="0">
                <a:latin typeface="Arial Narrow" panose="020B0606020202030204" pitchFamily="34" charset="0"/>
              </a:rPr>
              <a:t>Germán Medina Sarmiento – </a:t>
            </a:r>
            <a:r>
              <a:rPr lang="es-CO" sz="1500" dirty="0" smtClean="0">
                <a:latin typeface="Arial Narrow" panose="020B0606020202030204" pitchFamily="34" charset="0"/>
              </a:rPr>
              <a:t>Sec. </a:t>
            </a:r>
            <a:r>
              <a:rPr lang="es-CO" sz="1500" dirty="0">
                <a:latin typeface="Arial Narrow" panose="020B0606020202030204" pitchFamily="34" charset="0"/>
              </a:rPr>
              <a:t>Local de Salud</a:t>
            </a:r>
          </a:p>
        </p:txBody>
      </p:sp>
      <p:pic>
        <p:nvPicPr>
          <p:cNvPr id="24"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981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22" name="2 Marcador de contenido"/>
          <p:cNvSpPr>
            <a:spLocks noGrp="1"/>
          </p:cNvSpPr>
          <p:nvPr>
            <p:ph idx="1"/>
          </p:nvPr>
        </p:nvSpPr>
        <p:spPr>
          <a:xfrm>
            <a:off x="107504" y="1124743"/>
            <a:ext cx="8949680" cy="4680521"/>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endParaRPr lang="es-MX" sz="800" b="1"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Estrategias </a:t>
            </a:r>
            <a:r>
              <a:rPr lang="es-CO" sz="1800" dirty="0">
                <a:effectLst>
                  <a:outerShdw blurRad="38100" dist="38100" dir="2700000" algn="tl">
                    <a:srgbClr val="000000">
                      <a:alpha val="43137"/>
                    </a:srgbClr>
                  </a:outerShdw>
                </a:effectLst>
                <a:latin typeface="Arial Narrow" pitchFamily="34" charset="0"/>
              </a:rPr>
              <a:t>de Promoción y Prevención para disminuir las enfermedades </a:t>
            </a:r>
            <a:r>
              <a:rPr lang="es-CO" sz="1800" dirty="0" err="1">
                <a:effectLst>
                  <a:outerShdw blurRad="38100" dist="38100" dir="2700000" algn="tl">
                    <a:srgbClr val="000000">
                      <a:alpha val="43137"/>
                    </a:srgbClr>
                  </a:outerShdw>
                </a:effectLst>
                <a:latin typeface="Arial Narrow" pitchFamily="34" charset="0"/>
              </a:rPr>
              <a:t>Inmunoprevenibles</a:t>
            </a:r>
            <a:r>
              <a:rPr lang="es-CO" sz="1800" dirty="0">
                <a:effectLst>
                  <a:outerShdw blurRad="38100" dist="38100" dir="2700000" algn="tl">
                    <a:srgbClr val="000000">
                      <a:alpha val="43137"/>
                    </a:srgbClr>
                  </a:outerShdw>
                </a:effectLst>
                <a:latin typeface="Arial Narrow" pitchFamily="34" charset="0"/>
              </a:rPr>
              <a:t> PAI (Plan Ampliado de inmunización</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Programa </a:t>
            </a:r>
            <a:r>
              <a:rPr lang="es-CO" sz="1800" dirty="0">
                <a:effectLst>
                  <a:outerShdw blurRad="38100" dist="38100" dir="2700000" algn="tl">
                    <a:srgbClr val="000000">
                      <a:alpha val="43137"/>
                    </a:srgbClr>
                  </a:outerShdw>
                </a:effectLst>
                <a:latin typeface="Arial Narrow" pitchFamily="34" charset="0"/>
              </a:rPr>
              <a:t>de Seguridad Alimentaria y </a:t>
            </a:r>
            <a:r>
              <a:rPr lang="es-CO" sz="1800" dirty="0" smtClean="0">
                <a:effectLst>
                  <a:outerShdw blurRad="38100" dist="38100" dir="2700000" algn="tl">
                    <a:srgbClr val="000000">
                      <a:alpha val="43137"/>
                    </a:srgbClr>
                  </a:outerShdw>
                </a:effectLst>
                <a:latin typeface="Arial Narrow" pitchFamily="34" charset="0"/>
              </a:rPr>
              <a:t>Nutricional.</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Programa </a:t>
            </a:r>
            <a:r>
              <a:rPr lang="es-CO" sz="1800" dirty="0">
                <a:effectLst>
                  <a:outerShdw blurRad="38100" dist="38100" dir="2700000" algn="tl">
                    <a:srgbClr val="000000">
                      <a:alpha val="43137"/>
                    </a:srgbClr>
                  </a:outerShdw>
                </a:effectLst>
                <a:latin typeface="Arial Narrow" pitchFamily="34" charset="0"/>
              </a:rPr>
              <a:t>de Salud Infantil </a:t>
            </a:r>
            <a:r>
              <a:rPr lang="es-CO" sz="1800" dirty="0" smtClean="0">
                <a:effectLst>
                  <a:outerShdw blurRad="38100" dist="38100" dir="2700000" algn="tl">
                    <a:srgbClr val="000000">
                      <a:alpha val="43137"/>
                    </a:srgbClr>
                  </a:outerShdw>
                </a:effectLst>
                <a:latin typeface="Arial Narrow" pitchFamily="34" charset="0"/>
              </a:rPr>
              <a:t>AIEPI</a:t>
            </a:r>
          </a:p>
          <a:p>
            <a:pPr>
              <a:buFont typeface="Wingdings" panose="05000000000000000000" pitchFamily="2" charset="2"/>
              <a:buChar char="Ø"/>
            </a:pPr>
            <a:r>
              <a:rPr lang="es-MX" sz="1800" dirty="0" smtClean="0">
                <a:effectLst>
                  <a:outerShdw blurRad="38100" dist="38100" dir="2700000" algn="tl">
                    <a:srgbClr val="000000">
                      <a:alpha val="43137"/>
                    </a:srgbClr>
                  </a:outerShdw>
                </a:effectLst>
                <a:latin typeface="Arial Narrow" pitchFamily="34" charset="0"/>
              </a:rPr>
              <a:t>Salud </a:t>
            </a:r>
            <a:r>
              <a:rPr lang="es-MX" sz="1800" dirty="0">
                <a:effectLst>
                  <a:outerShdw blurRad="38100" dist="38100" dir="2700000" algn="tl">
                    <a:srgbClr val="000000">
                      <a:alpha val="43137"/>
                    </a:srgbClr>
                  </a:outerShdw>
                </a:effectLst>
                <a:latin typeface="Arial Narrow" pitchFamily="34" charset="0"/>
              </a:rPr>
              <a:t>Sexual y </a:t>
            </a:r>
            <a:r>
              <a:rPr lang="es-MX" sz="1800" dirty="0" smtClean="0">
                <a:effectLst>
                  <a:outerShdw blurRad="38100" dist="38100" dir="2700000" algn="tl">
                    <a:srgbClr val="000000">
                      <a:alpha val="43137"/>
                    </a:srgbClr>
                  </a:outerShdw>
                </a:effectLst>
                <a:latin typeface="Arial Narrow" pitchFamily="34" charset="0"/>
              </a:rPr>
              <a:t>Reproductiva</a:t>
            </a:r>
          </a:p>
          <a:p>
            <a:pPr>
              <a:buFont typeface="Wingdings" panose="05000000000000000000" pitchFamily="2" charset="2"/>
              <a:buChar char="Ø"/>
            </a:pPr>
            <a:r>
              <a:rPr lang="es-MX" sz="1800" dirty="0" smtClean="0">
                <a:effectLst>
                  <a:outerShdw blurRad="38100" dist="38100" dir="2700000" algn="tl">
                    <a:srgbClr val="000000">
                      <a:alpha val="43137"/>
                    </a:srgbClr>
                  </a:outerShdw>
                </a:effectLst>
                <a:latin typeface="Arial Narrow" pitchFamily="34" charset="0"/>
              </a:rPr>
              <a:t>Enfermedades </a:t>
            </a:r>
            <a:r>
              <a:rPr lang="es-MX" sz="1800" dirty="0">
                <a:effectLst>
                  <a:outerShdw blurRad="38100" dist="38100" dir="2700000" algn="tl">
                    <a:srgbClr val="000000">
                      <a:alpha val="43137"/>
                    </a:srgbClr>
                  </a:outerShdw>
                </a:effectLst>
                <a:latin typeface="Arial Narrow" pitchFamily="34" charset="0"/>
              </a:rPr>
              <a:t>Crónicas No </a:t>
            </a:r>
            <a:r>
              <a:rPr lang="es-MX" sz="1800" dirty="0" smtClean="0">
                <a:effectLst>
                  <a:outerShdw blurRad="38100" dist="38100" dir="2700000" algn="tl">
                    <a:srgbClr val="000000">
                      <a:alpha val="43137"/>
                    </a:srgbClr>
                  </a:outerShdw>
                </a:effectLst>
                <a:latin typeface="Arial Narrow" pitchFamily="34" charset="0"/>
              </a:rPr>
              <a:t>Transmisibles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Enfermedades </a:t>
            </a:r>
            <a:r>
              <a:rPr lang="es-CO" sz="1800" dirty="0">
                <a:effectLst>
                  <a:outerShdw blurRad="38100" dist="38100" dir="2700000" algn="tl">
                    <a:srgbClr val="000000">
                      <a:alpha val="43137"/>
                    </a:srgbClr>
                  </a:outerShdw>
                </a:effectLst>
                <a:latin typeface="Arial Narrow" pitchFamily="34" charset="0"/>
              </a:rPr>
              <a:t>Trasmitidas por Vectores y </a:t>
            </a:r>
            <a:r>
              <a:rPr lang="es-CO" sz="1800" dirty="0" smtClean="0">
                <a:effectLst>
                  <a:outerShdw blurRad="38100" dist="38100" dir="2700000" algn="tl">
                    <a:srgbClr val="000000">
                      <a:alpha val="43137"/>
                    </a:srgbClr>
                  </a:outerShdw>
                </a:effectLst>
                <a:latin typeface="Arial Narrow" pitchFamily="34" charset="0"/>
              </a:rPr>
              <a:t>Zoonosis</a:t>
            </a:r>
          </a:p>
          <a:p>
            <a:pPr>
              <a:buFont typeface="Wingdings" panose="05000000000000000000" pitchFamily="2" charset="2"/>
              <a:buChar char="Ø"/>
            </a:pPr>
            <a:r>
              <a:rPr lang="es-MX" sz="1800" dirty="0" smtClean="0">
                <a:effectLst>
                  <a:outerShdw blurRad="38100" dist="38100" dir="2700000" algn="tl">
                    <a:srgbClr val="000000">
                      <a:alpha val="43137"/>
                    </a:srgbClr>
                  </a:outerShdw>
                </a:effectLst>
                <a:latin typeface="Arial Narrow" pitchFamily="34" charset="0"/>
              </a:rPr>
              <a:t>Salud Mental.</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Programa </a:t>
            </a:r>
            <a:r>
              <a:rPr lang="es-CO" sz="1800" dirty="0">
                <a:effectLst>
                  <a:outerShdw blurRad="38100" dist="38100" dir="2700000" algn="tl">
                    <a:srgbClr val="000000">
                      <a:alpha val="43137"/>
                    </a:srgbClr>
                  </a:outerShdw>
                </a:effectLst>
                <a:latin typeface="Arial Narrow" pitchFamily="34" charset="0"/>
              </a:rPr>
              <a:t>de Salud Oral para el </a:t>
            </a:r>
            <a:r>
              <a:rPr lang="es-CO" sz="18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MX" sz="1800" dirty="0" smtClean="0">
                <a:effectLst>
                  <a:outerShdw blurRad="38100" dist="38100" dir="2700000" algn="tl">
                    <a:srgbClr val="000000">
                      <a:alpha val="43137"/>
                    </a:srgbClr>
                  </a:outerShdw>
                </a:effectLst>
                <a:latin typeface="Arial Narrow" pitchFamily="34" charset="0"/>
              </a:rPr>
              <a:t>Programa </a:t>
            </a:r>
            <a:r>
              <a:rPr lang="es-MX" sz="1800" dirty="0">
                <a:effectLst>
                  <a:outerShdw blurRad="38100" dist="38100" dir="2700000" algn="tl">
                    <a:srgbClr val="000000">
                      <a:alpha val="43137"/>
                    </a:srgbClr>
                  </a:outerShdw>
                </a:effectLst>
                <a:latin typeface="Arial Narrow" pitchFamily="34" charset="0"/>
              </a:rPr>
              <a:t>de Promoción </a:t>
            </a:r>
            <a:r>
              <a:rPr lang="es-MX" sz="1800" dirty="0" smtClean="0">
                <a:effectLst>
                  <a:outerShdw blurRad="38100" dist="38100" dir="2700000" algn="tl">
                    <a:srgbClr val="000000">
                      <a:alpha val="43137"/>
                    </a:srgbClr>
                  </a:outerShdw>
                </a:effectLst>
                <a:latin typeface="Arial Narrow" pitchFamily="34" charset="0"/>
              </a:rPr>
              <a:t>Social.</a:t>
            </a:r>
          </a:p>
          <a:p>
            <a:pPr>
              <a:buFont typeface="Wingdings" panose="05000000000000000000" pitchFamily="2" charset="2"/>
              <a:buChar char="Ø"/>
            </a:pPr>
            <a:r>
              <a:rPr lang="es-MX" sz="1800" dirty="0">
                <a:effectLst>
                  <a:outerShdw blurRad="38100" dist="38100" dir="2700000" algn="tl">
                    <a:srgbClr val="000000">
                      <a:alpha val="43137"/>
                    </a:srgbClr>
                  </a:outerShdw>
                </a:effectLst>
                <a:latin typeface="Arial Narrow" pitchFamily="34" charset="0"/>
              </a:rPr>
              <a:t>Brigadas de </a:t>
            </a:r>
            <a:r>
              <a:rPr lang="es-MX" sz="1800" dirty="0" smtClean="0">
                <a:effectLst>
                  <a:outerShdw blurRad="38100" dist="38100" dir="2700000" algn="tl">
                    <a:srgbClr val="000000">
                      <a:alpha val="43137"/>
                    </a:srgbClr>
                  </a:outerShdw>
                </a:effectLst>
                <a:latin typeface="Arial Narrow" pitchFamily="34" charset="0"/>
              </a:rPr>
              <a:t>Salud.</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Programa para la prevención, mitigación, superación y fortalecimiento de la capacidad de respuesta institucional frente a la delincuencia juvenil y la drogadicción en el municipio de Flandes.</a:t>
            </a:r>
            <a:endParaRPr lang="es-MX" sz="1800" dirty="0" smtClean="0">
              <a:effectLst>
                <a:outerShdw blurRad="38100" dist="38100" dir="2700000" algn="tl">
                  <a:srgbClr val="000000">
                    <a:alpha val="43137"/>
                  </a:srgbClr>
                </a:outerShdw>
              </a:effectLst>
              <a:latin typeface="Arial Narrow" pitchFamily="34" charset="0"/>
            </a:endParaRPr>
          </a:p>
        </p:txBody>
      </p:sp>
      <p:pic>
        <p:nvPicPr>
          <p:cNvPr id="21"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2 Marcador de contenido"/>
          <p:cNvSpPr txBox="1">
            <a:spLocks/>
          </p:cNvSpPr>
          <p:nvPr/>
        </p:nvSpPr>
        <p:spPr>
          <a:xfrm>
            <a:off x="179512"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Salud</a:t>
            </a:r>
            <a:endParaRPr lang="es-CO" dirty="0">
              <a:effectLst>
                <a:outerShdw blurRad="38100" dist="38100" dir="2700000" algn="tl">
                  <a:srgbClr val="000000">
                    <a:alpha val="43137"/>
                  </a:srgbClr>
                </a:outerShdw>
              </a:effectLst>
              <a:latin typeface="Arial Narrow" pitchFamily="34" charset="0"/>
            </a:endParaRPr>
          </a:p>
        </p:txBody>
      </p:sp>
      <p:sp>
        <p:nvSpPr>
          <p:cNvPr id="24" name="Rectángulo 23"/>
          <p:cNvSpPr/>
          <p:nvPr/>
        </p:nvSpPr>
        <p:spPr>
          <a:xfrm>
            <a:off x="207557" y="6544019"/>
            <a:ext cx="4572000" cy="323165"/>
          </a:xfrm>
          <a:prstGeom prst="rect">
            <a:avLst/>
          </a:prstGeom>
        </p:spPr>
        <p:txBody>
          <a:bodyPr>
            <a:spAutoFit/>
          </a:bodyPr>
          <a:lstStyle/>
          <a:p>
            <a:pPr>
              <a:defRPr/>
            </a:pPr>
            <a:r>
              <a:rPr lang="es-CO" sz="1500" dirty="0">
                <a:latin typeface="Arial Narrow" panose="020B0606020202030204" pitchFamily="34" charset="0"/>
              </a:rPr>
              <a:t>Germán Medina Sarmiento – </a:t>
            </a:r>
            <a:r>
              <a:rPr lang="es-CO" sz="1500" dirty="0" smtClean="0">
                <a:latin typeface="Arial Narrow" panose="020B0606020202030204" pitchFamily="34" charset="0"/>
              </a:rPr>
              <a:t>Sec. </a:t>
            </a:r>
            <a:r>
              <a:rPr lang="es-CO" sz="1500" dirty="0">
                <a:latin typeface="Arial Narrow" panose="020B0606020202030204" pitchFamily="34" charset="0"/>
              </a:rPr>
              <a:t>Local de Salud</a:t>
            </a:r>
          </a:p>
        </p:txBody>
      </p:sp>
    </p:spTree>
    <p:extLst>
      <p:ext uri="{BB962C8B-B14F-4D97-AF65-F5344CB8AC3E}">
        <p14:creationId xmlns:p14="http://schemas.microsoft.com/office/powerpoint/2010/main" val="2096024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20" name="2 Marcador de contenido"/>
          <p:cNvSpPr txBox="1">
            <a:spLocks/>
          </p:cNvSpPr>
          <p:nvPr/>
        </p:nvSpPr>
        <p:spPr>
          <a:xfrm>
            <a:off x="251520"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Educación</a:t>
            </a:r>
            <a:endParaRPr lang="es-CO" dirty="0">
              <a:effectLst>
                <a:outerShdw blurRad="38100" dist="38100" dir="2700000" algn="tl">
                  <a:srgbClr val="000000">
                    <a:alpha val="43137"/>
                  </a:srgbClr>
                </a:outerShdw>
              </a:effectLst>
              <a:latin typeface="Arial Narrow" pitchFamily="34" charset="0"/>
            </a:endParaRPr>
          </a:p>
        </p:txBody>
      </p:sp>
      <p:pic>
        <p:nvPicPr>
          <p:cNvPr id="6" name="Imagen 5"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3496" y="1044269"/>
            <a:ext cx="4790752" cy="3235956"/>
          </a:xfrm>
          <a:prstGeom prst="rect">
            <a:avLst/>
          </a:prstGeom>
        </p:spPr>
      </p:pic>
      <p:pic>
        <p:nvPicPr>
          <p:cNvPr id="8" name="Imagen 7"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60" y="4324124"/>
            <a:ext cx="4320480" cy="1697164"/>
          </a:xfrm>
          <a:prstGeom prst="rect">
            <a:avLst/>
          </a:prstGeom>
        </p:spPr>
      </p:pic>
      <p:sp>
        <p:nvSpPr>
          <p:cNvPr id="17" name="Rectángulo 16"/>
          <p:cNvSpPr/>
          <p:nvPr/>
        </p:nvSpPr>
        <p:spPr>
          <a:xfrm>
            <a:off x="251520" y="6551766"/>
            <a:ext cx="4572000" cy="276999"/>
          </a:xfrm>
          <a:prstGeom prst="rect">
            <a:avLst/>
          </a:prstGeom>
        </p:spPr>
        <p:txBody>
          <a:bodyPr>
            <a:spAutoFit/>
          </a:bodyPr>
          <a:lstStyle/>
          <a:p>
            <a:r>
              <a:rPr lang="es-CO" sz="1200" dirty="0">
                <a:latin typeface="Arial Narrow" panose="020B0606020202030204" pitchFamily="34" charset="0"/>
              </a:rPr>
              <a:t>Claudia Patricia </a:t>
            </a:r>
            <a:r>
              <a:rPr lang="es-CO" sz="1200" dirty="0" err="1">
                <a:latin typeface="Arial Narrow" panose="020B0606020202030204" pitchFamily="34" charset="0"/>
              </a:rPr>
              <a:t>Escovar</a:t>
            </a:r>
            <a:r>
              <a:rPr lang="es-CO" sz="1200" dirty="0">
                <a:latin typeface="Arial Narrow" panose="020B0606020202030204" pitchFamily="34" charset="0"/>
              </a:rPr>
              <a:t> Castrillón – </a:t>
            </a:r>
            <a:r>
              <a:rPr lang="es-CO" sz="1200" dirty="0" smtClean="0">
                <a:latin typeface="Arial Narrow" panose="020B0606020202030204" pitchFamily="34" charset="0"/>
              </a:rPr>
              <a:t>Sec. Des. </a:t>
            </a:r>
            <a:r>
              <a:rPr lang="es-CO" sz="1200" dirty="0">
                <a:latin typeface="Arial Narrow" panose="020B0606020202030204" pitchFamily="34" charset="0"/>
              </a:rPr>
              <a:t>Económico y Social </a:t>
            </a:r>
          </a:p>
        </p:txBody>
      </p:sp>
      <p:pic>
        <p:nvPicPr>
          <p:cNvPr id="22" name="Picture 3">
            <a:hlinkClick r:id="" action="ppaction://hlinkshowjump?jump=nextslid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474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17" name="2 Marcador de contenido"/>
          <p:cNvSpPr>
            <a:spLocks noGrp="1"/>
          </p:cNvSpPr>
          <p:nvPr>
            <p:ph idx="1"/>
          </p:nvPr>
        </p:nvSpPr>
        <p:spPr>
          <a:xfrm>
            <a:off x="107504" y="997662"/>
            <a:ext cx="8949680" cy="5079445"/>
          </a:xfrm>
        </p:spPr>
        <p:txBody>
          <a:bodyPr>
            <a:noAutofit/>
          </a:bodyPr>
          <a:lstStyle/>
          <a:p>
            <a:pPr marL="0" indent="0">
              <a:buNone/>
            </a:pPr>
            <a:r>
              <a:rPr lang="es-MX" sz="14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endParaRPr lang="es-MX" sz="100" b="1"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Continuidad </a:t>
            </a:r>
            <a:r>
              <a:rPr lang="es-CO" sz="1550" dirty="0">
                <a:effectLst>
                  <a:outerShdw blurRad="38100" dist="38100" dir="2700000" algn="tl">
                    <a:srgbClr val="000000">
                      <a:alpha val="43137"/>
                    </a:srgbClr>
                  </a:outerShdw>
                </a:effectLst>
                <a:latin typeface="Arial Narrow" pitchFamily="34" charset="0"/>
              </a:rPr>
              <a:t>del Programa de Transporte Escolar para la Población estudiantil que reside en las </a:t>
            </a:r>
            <a:r>
              <a:rPr lang="es-CO" sz="1550" dirty="0" smtClean="0">
                <a:effectLst>
                  <a:outerShdw blurRad="38100" dist="38100" dir="2700000" algn="tl">
                    <a:srgbClr val="000000">
                      <a:alpha val="43137"/>
                    </a:srgbClr>
                  </a:outerShdw>
                </a:effectLst>
                <a:latin typeface="Arial Narrow" pitchFamily="34" charset="0"/>
              </a:rPr>
              <a:t>Veredas.</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Construcción </a:t>
            </a:r>
            <a:r>
              <a:rPr lang="es-CO" sz="1550" dirty="0">
                <a:effectLst>
                  <a:outerShdw blurRad="38100" dist="38100" dir="2700000" algn="tl">
                    <a:srgbClr val="000000">
                      <a:alpha val="43137"/>
                    </a:srgbClr>
                  </a:outerShdw>
                </a:effectLst>
                <a:latin typeface="Arial Narrow" pitchFamily="34" charset="0"/>
              </a:rPr>
              <a:t>de </a:t>
            </a:r>
            <a:r>
              <a:rPr lang="es-CO" sz="1550" dirty="0" smtClean="0">
                <a:effectLst>
                  <a:outerShdw blurRad="38100" dist="38100" dir="2700000" algn="tl">
                    <a:srgbClr val="000000">
                      <a:alpha val="43137"/>
                    </a:srgbClr>
                  </a:outerShdw>
                </a:effectLst>
                <a:latin typeface="Arial Narrow" pitchFamily="34" charset="0"/>
              </a:rPr>
              <a:t>dos </a:t>
            </a:r>
            <a:r>
              <a:rPr lang="es-CO" sz="1550" dirty="0">
                <a:effectLst>
                  <a:outerShdw blurRad="38100" dist="38100" dir="2700000" algn="tl">
                    <a:srgbClr val="000000">
                      <a:alpha val="43137"/>
                    </a:srgbClr>
                  </a:outerShdw>
                </a:effectLst>
                <a:latin typeface="Arial Narrow" pitchFamily="34" charset="0"/>
              </a:rPr>
              <a:t>Comedores Escolares para las Sedes Educativas </a:t>
            </a:r>
            <a:r>
              <a:rPr lang="es-CO" sz="1550" dirty="0" err="1">
                <a:effectLst>
                  <a:outerShdw blurRad="38100" dist="38100" dir="2700000" algn="tl">
                    <a:srgbClr val="000000">
                      <a:alpha val="43137"/>
                    </a:srgbClr>
                  </a:outerShdw>
                </a:effectLst>
                <a:latin typeface="Arial Narrow" pitchFamily="34" charset="0"/>
              </a:rPr>
              <a:t>Camala</a:t>
            </a:r>
            <a:r>
              <a:rPr lang="es-CO" sz="1550" dirty="0">
                <a:effectLst>
                  <a:outerShdw blurRad="38100" dist="38100" dir="2700000" algn="tl">
                    <a:srgbClr val="000000">
                      <a:alpha val="43137"/>
                    </a:srgbClr>
                  </a:outerShdw>
                </a:effectLst>
                <a:latin typeface="Arial Narrow" pitchFamily="34" charset="0"/>
              </a:rPr>
              <a:t> y Paradero de la Institución María Inmaculada de la zona </a:t>
            </a:r>
            <a:r>
              <a:rPr lang="es-CO" sz="1550" dirty="0" smtClean="0">
                <a:effectLst>
                  <a:outerShdw blurRad="38100" dist="38100" dir="2700000" algn="tl">
                    <a:srgbClr val="000000">
                      <a:alpha val="43137"/>
                    </a:srgbClr>
                  </a:outerShdw>
                </a:effectLst>
                <a:latin typeface="Arial Narrow" pitchFamily="34" charset="0"/>
              </a:rPr>
              <a:t>rural.</a:t>
            </a:r>
          </a:p>
          <a:p>
            <a:pPr>
              <a:buFont typeface="Wingdings" panose="05000000000000000000" pitchFamily="2" charset="2"/>
              <a:buChar char="Ø"/>
            </a:pPr>
            <a:r>
              <a:rPr lang="es-CO" sz="1550" dirty="0">
                <a:effectLst>
                  <a:outerShdw blurRad="38100" dist="38100" dir="2700000" algn="tl">
                    <a:srgbClr val="000000">
                      <a:alpha val="43137"/>
                    </a:srgbClr>
                  </a:outerShdw>
                </a:effectLst>
                <a:latin typeface="Arial Narrow" pitchFamily="34" charset="0"/>
              </a:rPr>
              <a:t>Inauguración de los Comedores Escolares ya </a:t>
            </a:r>
            <a:r>
              <a:rPr lang="es-CO" sz="1550" dirty="0" smtClean="0">
                <a:effectLst>
                  <a:outerShdw blurRad="38100" dist="38100" dir="2700000" algn="tl">
                    <a:srgbClr val="000000">
                      <a:alpha val="43137"/>
                    </a:srgbClr>
                  </a:outerShdw>
                </a:effectLst>
                <a:latin typeface="Arial Narrow" pitchFamily="34" charset="0"/>
              </a:rPr>
              <a:t>finalizados</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Compra </a:t>
            </a:r>
            <a:r>
              <a:rPr lang="es-CO" sz="1550" dirty="0">
                <a:effectLst>
                  <a:outerShdw blurRad="38100" dist="38100" dir="2700000" algn="tl">
                    <a:srgbClr val="000000">
                      <a:alpha val="43137"/>
                    </a:srgbClr>
                  </a:outerShdw>
                </a:effectLst>
                <a:latin typeface="Arial Narrow" pitchFamily="34" charset="0"/>
              </a:rPr>
              <a:t>del Lote para la reubicación de la sede educativa Gaitán de la Institución Manuela Omaña del Municipio, con el fin de dar paso a la Construcción de la Nueva Sede Cofinanciados con el Ministerio de Educación</a:t>
            </a:r>
            <a:r>
              <a:rPr lang="es-CO" sz="15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Implementación </a:t>
            </a:r>
            <a:r>
              <a:rPr lang="es-CO" sz="1550" dirty="0">
                <a:effectLst>
                  <a:outerShdw blurRad="38100" dist="38100" dir="2700000" algn="tl">
                    <a:srgbClr val="000000">
                      <a:alpha val="43137"/>
                    </a:srgbClr>
                  </a:outerShdw>
                </a:effectLst>
                <a:latin typeface="Arial Narrow" pitchFamily="34" charset="0"/>
              </a:rPr>
              <a:t>de planes de mejoramiento consistente en solución informática de educación virtual de aprendizaje (AVA) en las instituciones educativas, a través de Dispositivos tipo </a:t>
            </a:r>
            <a:r>
              <a:rPr lang="es-CO" sz="1550" dirty="0" smtClean="0">
                <a:effectLst>
                  <a:outerShdw blurRad="38100" dist="38100" dir="2700000" algn="tl">
                    <a:srgbClr val="000000">
                      <a:alpha val="43137"/>
                    </a:srgbClr>
                  </a:outerShdw>
                </a:effectLst>
                <a:latin typeface="Arial Narrow" pitchFamily="34" charset="0"/>
              </a:rPr>
              <a:t>Tablet.</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Suministro </a:t>
            </a:r>
            <a:r>
              <a:rPr lang="es-CO" sz="1550" dirty="0">
                <a:effectLst>
                  <a:outerShdw blurRad="38100" dist="38100" dir="2700000" algn="tl">
                    <a:srgbClr val="000000">
                      <a:alpha val="43137"/>
                    </a:srgbClr>
                  </a:outerShdw>
                </a:effectLst>
                <a:latin typeface="Arial Narrow" pitchFamily="34" charset="0"/>
              </a:rPr>
              <a:t>de 2.100 </a:t>
            </a:r>
            <a:r>
              <a:rPr lang="es-CO" sz="1550" dirty="0" smtClean="0">
                <a:effectLst>
                  <a:outerShdw blurRad="38100" dist="38100" dir="2700000" algn="tl">
                    <a:srgbClr val="000000">
                      <a:alpha val="43137"/>
                    </a:srgbClr>
                  </a:outerShdw>
                </a:effectLst>
                <a:latin typeface="Arial Narrow" pitchFamily="34" charset="0"/>
              </a:rPr>
              <a:t>uniformes escolares </a:t>
            </a:r>
            <a:r>
              <a:rPr lang="es-CO" sz="1550" dirty="0">
                <a:effectLst>
                  <a:outerShdw blurRad="38100" dist="38100" dir="2700000" algn="tl">
                    <a:srgbClr val="000000">
                      <a:alpha val="43137"/>
                    </a:srgbClr>
                  </a:outerShdw>
                </a:effectLst>
                <a:latin typeface="Arial Narrow" pitchFamily="34" charset="0"/>
              </a:rPr>
              <a:t>para niños y niñas de la </a:t>
            </a:r>
            <a:r>
              <a:rPr lang="es-CO" sz="1550" dirty="0" smtClean="0">
                <a:effectLst>
                  <a:outerShdw blurRad="38100" dist="38100" dir="2700000" algn="tl">
                    <a:srgbClr val="000000">
                      <a:alpha val="43137"/>
                    </a:srgbClr>
                  </a:outerShdw>
                </a:effectLst>
                <a:latin typeface="Arial Narrow" pitchFamily="34" charset="0"/>
              </a:rPr>
              <a:t>sección primaria </a:t>
            </a:r>
            <a:r>
              <a:rPr lang="es-CO" sz="1550" dirty="0">
                <a:effectLst>
                  <a:outerShdw blurRad="38100" dist="38100" dir="2700000" algn="tl">
                    <a:srgbClr val="000000">
                      <a:alpha val="43137"/>
                    </a:srgbClr>
                  </a:outerShdw>
                </a:effectLst>
                <a:latin typeface="Arial Narrow" pitchFamily="34" charset="0"/>
              </a:rPr>
              <a:t>de las diferentes Sedes </a:t>
            </a:r>
            <a:r>
              <a:rPr lang="es-CO" sz="1550" dirty="0" smtClean="0">
                <a:effectLst>
                  <a:outerShdw blurRad="38100" dist="38100" dir="2700000" algn="tl">
                    <a:srgbClr val="000000">
                      <a:alpha val="43137"/>
                    </a:srgbClr>
                  </a:outerShdw>
                </a:effectLst>
                <a:latin typeface="Arial Narrow" pitchFamily="34" charset="0"/>
              </a:rPr>
              <a:t>Educativas.</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Suministro </a:t>
            </a:r>
            <a:r>
              <a:rPr lang="es-CO" sz="1550" dirty="0">
                <a:effectLst>
                  <a:outerShdw blurRad="38100" dist="38100" dir="2700000" algn="tl">
                    <a:srgbClr val="000000">
                      <a:alpha val="43137"/>
                    </a:srgbClr>
                  </a:outerShdw>
                </a:effectLst>
                <a:latin typeface="Arial Narrow" pitchFamily="34" charset="0"/>
              </a:rPr>
              <a:t>de 3.900 Kits Escolares para niños y niñas de las Instituciones Educativas del Municipio</a:t>
            </a:r>
            <a:r>
              <a:rPr lang="es-CO" sz="15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Adquisición </a:t>
            </a:r>
            <a:r>
              <a:rPr lang="es-CO" sz="1550" dirty="0">
                <a:effectLst>
                  <a:outerShdw blurRad="38100" dist="38100" dir="2700000" algn="tl">
                    <a:srgbClr val="000000">
                      <a:alpha val="43137"/>
                    </a:srgbClr>
                  </a:outerShdw>
                </a:effectLst>
                <a:latin typeface="Arial Narrow" pitchFamily="34" charset="0"/>
              </a:rPr>
              <a:t>de cinco Plantas Purificadoras de Agua para las Sedes Educativas del Municipio de Flandes. Topacio, </a:t>
            </a:r>
            <a:r>
              <a:rPr lang="es-CO" sz="1550" dirty="0" err="1">
                <a:effectLst>
                  <a:outerShdw blurRad="38100" dist="38100" dir="2700000" algn="tl">
                    <a:srgbClr val="000000">
                      <a:alpha val="43137"/>
                    </a:srgbClr>
                  </a:outerShdw>
                </a:effectLst>
                <a:latin typeface="Arial Narrow" pitchFamily="34" charset="0"/>
              </a:rPr>
              <a:t>Camala</a:t>
            </a:r>
            <a:r>
              <a:rPr lang="es-CO" sz="1550" dirty="0">
                <a:effectLst>
                  <a:outerShdw blurRad="38100" dist="38100" dir="2700000" algn="tl">
                    <a:srgbClr val="000000">
                      <a:alpha val="43137"/>
                    </a:srgbClr>
                  </a:outerShdw>
                </a:effectLst>
                <a:latin typeface="Arial Narrow" pitchFamily="34" charset="0"/>
              </a:rPr>
              <a:t>, Paradero, Paraíso y </a:t>
            </a:r>
            <a:r>
              <a:rPr lang="es-CO" sz="1550" dirty="0" smtClean="0">
                <a:effectLst>
                  <a:outerShdw blurRad="38100" dist="38100" dir="2700000" algn="tl">
                    <a:srgbClr val="000000">
                      <a:alpha val="43137"/>
                    </a:srgbClr>
                  </a:outerShdw>
                </a:effectLst>
                <a:latin typeface="Arial Narrow" pitchFamily="34" charset="0"/>
              </a:rPr>
              <a:t>Colegio.</a:t>
            </a:r>
          </a:p>
          <a:p>
            <a:pPr>
              <a:buFont typeface="Wingdings" panose="05000000000000000000" pitchFamily="2" charset="2"/>
              <a:buChar char="Ø"/>
            </a:pPr>
            <a:r>
              <a:rPr lang="es-MX" sz="1550" dirty="0" smtClean="0">
                <a:effectLst>
                  <a:outerShdw blurRad="38100" dist="38100" dir="2700000" algn="tl">
                    <a:srgbClr val="000000">
                      <a:alpha val="43137"/>
                    </a:srgbClr>
                  </a:outerShdw>
                </a:effectLst>
                <a:latin typeface="Arial Narrow" pitchFamily="34" charset="0"/>
              </a:rPr>
              <a:t>Suministro </a:t>
            </a:r>
            <a:r>
              <a:rPr lang="es-MX" sz="1550" dirty="0">
                <a:effectLst>
                  <a:outerShdw blurRad="38100" dist="38100" dir="2700000" algn="tl">
                    <a:srgbClr val="000000">
                      <a:alpha val="43137"/>
                    </a:srgbClr>
                  </a:outerShdw>
                </a:effectLst>
                <a:latin typeface="Arial Narrow" pitchFamily="34" charset="0"/>
              </a:rPr>
              <a:t>de 70 mesas para soporte de computadores para las </a:t>
            </a:r>
            <a:r>
              <a:rPr lang="es-MX" sz="1550" dirty="0" smtClean="0">
                <a:effectLst>
                  <a:outerShdw blurRad="38100" dist="38100" dir="2700000" algn="tl">
                    <a:srgbClr val="000000">
                      <a:alpha val="43137"/>
                    </a:srgbClr>
                  </a:outerShdw>
                </a:effectLst>
                <a:latin typeface="Arial Narrow" pitchFamily="34" charset="0"/>
              </a:rPr>
              <a:t>diferentes </a:t>
            </a:r>
            <a:r>
              <a:rPr lang="es-MX" sz="1550" dirty="0">
                <a:effectLst>
                  <a:outerShdw blurRad="38100" dist="38100" dir="2700000" algn="tl">
                    <a:srgbClr val="000000">
                      <a:alpha val="43137"/>
                    </a:srgbClr>
                  </a:outerShdw>
                </a:effectLst>
                <a:latin typeface="Arial Narrow" pitchFamily="34" charset="0"/>
              </a:rPr>
              <a:t>Sedes </a:t>
            </a:r>
            <a:r>
              <a:rPr lang="es-MX" sz="1550" dirty="0" smtClean="0">
                <a:effectLst>
                  <a:outerShdw blurRad="38100" dist="38100" dir="2700000" algn="tl">
                    <a:srgbClr val="000000">
                      <a:alpha val="43137"/>
                    </a:srgbClr>
                  </a:outerShdw>
                </a:effectLst>
                <a:latin typeface="Arial Narrow" pitchFamily="34" charset="0"/>
              </a:rPr>
              <a:t>Educativas </a:t>
            </a:r>
            <a:r>
              <a:rPr lang="es-MX" sz="1550" dirty="0">
                <a:effectLst>
                  <a:outerShdw blurRad="38100" dist="38100" dir="2700000" algn="tl">
                    <a:srgbClr val="000000">
                      <a:alpha val="43137"/>
                    </a:srgbClr>
                  </a:outerShdw>
                </a:effectLst>
                <a:latin typeface="Arial Narrow" pitchFamily="34" charset="0"/>
              </a:rPr>
              <a:t>del </a:t>
            </a:r>
            <a:r>
              <a:rPr lang="es-MX" sz="155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Adecuación </a:t>
            </a:r>
            <a:r>
              <a:rPr lang="es-CO" sz="1550" dirty="0">
                <a:effectLst>
                  <a:outerShdw blurRad="38100" dist="38100" dir="2700000" algn="tl">
                    <a:srgbClr val="000000">
                      <a:alpha val="43137"/>
                    </a:srgbClr>
                  </a:outerShdw>
                </a:effectLst>
                <a:latin typeface="Arial Narrow" pitchFamily="34" charset="0"/>
              </a:rPr>
              <a:t>eléctrica de la Sede Educativa San Luis y la Institución Educativa la Paz No </a:t>
            </a:r>
            <a:r>
              <a:rPr lang="es-CO" sz="1550" dirty="0" smtClean="0">
                <a:effectLst>
                  <a:outerShdw blurRad="38100" dist="38100" dir="2700000" algn="tl">
                    <a:srgbClr val="000000">
                      <a:alpha val="43137"/>
                    </a:srgbClr>
                  </a:outerShdw>
                </a:effectLst>
                <a:latin typeface="Arial Narrow" pitchFamily="34" charset="0"/>
              </a:rPr>
              <a:t>1.</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Adecuación </a:t>
            </a:r>
            <a:r>
              <a:rPr lang="es-CO" sz="1550" dirty="0">
                <a:effectLst>
                  <a:outerShdw blurRad="38100" dist="38100" dir="2700000" algn="tl">
                    <a:srgbClr val="000000">
                      <a:alpha val="43137"/>
                    </a:srgbClr>
                  </a:outerShdw>
                </a:effectLst>
                <a:latin typeface="Arial Narrow" pitchFamily="34" charset="0"/>
              </a:rPr>
              <a:t>eléctrica del Centro de Ayudas </a:t>
            </a:r>
            <a:r>
              <a:rPr lang="es-CO" sz="1550" dirty="0" smtClean="0">
                <a:effectLst>
                  <a:outerShdw blurRad="38100" dist="38100" dir="2700000" algn="tl">
                    <a:srgbClr val="000000">
                      <a:alpha val="43137"/>
                    </a:srgbClr>
                  </a:outerShdw>
                </a:effectLst>
                <a:latin typeface="Arial Narrow" pitchFamily="34" charset="0"/>
              </a:rPr>
              <a:t>Educativas.</a:t>
            </a:r>
          </a:p>
          <a:p>
            <a:pPr>
              <a:buFont typeface="Wingdings" panose="05000000000000000000" pitchFamily="2" charset="2"/>
              <a:buChar char="Ø"/>
            </a:pPr>
            <a:r>
              <a:rPr lang="es-CO" sz="1550" dirty="0" smtClean="0">
                <a:effectLst>
                  <a:outerShdw blurRad="38100" dist="38100" dir="2700000" algn="tl">
                    <a:srgbClr val="000000">
                      <a:alpha val="43137"/>
                    </a:srgbClr>
                  </a:outerShdw>
                </a:effectLst>
                <a:latin typeface="Arial Narrow" pitchFamily="34" charset="0"/>
              </a:rPr>
              <a:t>Convenio </a:t>
            </a:r>
            <a:r>
              <a:rPr lang="es-CO" sz="1550" dirty="0">
                <a:effectLst>
                  <a:outerShdw blurRad="38100" dist="38100" dir="2700000" algn="tl">
                    <a:srgbClr val="000000">
                      <a:alpha val="43137"/>
                    </a:srgbClr>
                  </a:outerShdw>
                </a:effectLst>
                <a:latin typeface="Arial Narrow" pitchFamily="34" charset="0"/>
              </a:rPr>
              <a:t>para la Dotación de Material y Medios pedagógicos para la Institución Manuela Omaña para contribuir al aprendizaje de los niños niñas y adolescentes. </a:t>
            </a:r>
            <a:endParaRPr lang="es-MX" sz="1550" dirty="0" smtClean="0">
              <a:effectLst>
                <a:outerShdw blurRad="38100" dist="38100" dir="2700000" algn="tl">
                  <a:srgbClr val="000000">
                    <a:alpha val="43137"/>
                  </a:srgbClr>
                </a:outerShdw>
              </a:effectLst>
              <a:latin typeface="Arial Narrow" pitchFamily="34" charset="0"/>
            </a:endParaRPr>
          </a:p>
        </p:txBody>
      </p:sp>
      <p:sp>
        <p:nvSpPr>
          <p:cNvPr id="21" name="2 Marcador de contenido"/>
          <p:cNvSpPr txBox="1">
            <a:spLocks/>
          </p:cNvSpPr>
          <p:nvPr/>
        </p:nvSpPr>
        <p:spPr>
          <a:xfrm>
            <a:off x="251520"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Educación</a:t>
            </a:r>
            <a:endParaRPr lang="es-CO" dirty="0">
              <a:effectLst>
                <a:outerShdw blurRad="38100" dist="38100" dir="2700000" algn="tl">
                  <a:srgbClr val="000000">
                    <a:alpha val="43137"/>
                  </a:srgbClr>
                </a:outerShdw>
              </a:effectLst>
              <a:latin typeface="Arial Narrow" pitchFamily="34" charset="0"/>
            </a:endParaRPr>
          </a:p>
        </p:txBody>
      </p:sp>
      <p:sp>
        <p:nvSpPr>
          <p:cNvPr id="23" name="Rectángulo 22"/>
          <p:cNvSpPr/>
          <p:nvPr/>
        </p:nvSpPr>
        <p:spPr>
          <a:xfrm>
            <a:off x="251520" y="6551766"/>
            <a:ext cx="4572000" cy="276999"/>
          </a:xfrm>
          <a:prstGeom prst="rect">
            <a:avLst/>
          </a:prstGeom>
        </p:spPr>
        <p:txBody>
          <a:bodyPr>
            <a:spAutoFit/>
          </a:bodyPr>
          <a:lstStyle/>
          <a:p>
            <a:r>
              <a:rPr lang="es-CO" sz="1200" dirty="0">
                <a:latin typeface="Arial Narrow" panose="020B0606020202030204" pitchFamily="34" charset="0"/>
              </a:rPr>
              <a:t>Claudia Patricia </a:t>
            </a:r>
            <a:r>
              <a:rPr lang="es-CO" sz="1200" dirty="0" err="1">
                <a:latin typeface="Arial Narrow" panose="020B0606020202030204" pitchFamily="34" charset="0"/>
              </a:rPr>
              <a:t>Escovar</a:t>
            </a:r>
            <a:r>
              <a:rPr lang="es-CO" sz="1200" dirty="0">
                <a:latin typeface="Arial Narrow" panose="020B0606020202030204" pitchFamily="34" charset="0"/>
              </a:rPr>
              <a:t> Castrillón – </a:t>
            </a:r>
            <a:r>
              <a:rPr lang="es-CO" sz="1200" dirty="0" smtClean="0">
                <a:latin typeface="Arial Narrow" panose="020B0606020202030204" pitchFamily="34" charset="0"/>
              </a:rPr>
              <a:t>Sec. Des. </a:t>
            </a:r>
            <a:r>
              <a:rPr lang="es-CO" sz="1200" dirty="0">
                <a:latin typeface="Arial Narrow" panose="020B0606020202030204" pitchFamily="34" charset="0"/>
              </a:rPr>
              <a:t>Económico y Social </a:t>
            </a:r>
          </a:p>
        </p:txBody>
      </p:sp>
      <p:pic>
        <p:nvPicPr>
          <p:cNvPr id="24" name="Picture 3">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774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20" name="2 Marcador de contenido"/>
          <p:cNvSpPr txBox="1">
            <a:spLocks/>
          </p:cNvSpPr>
          <p:nvPr/>
        </p:nvSpPr>
        <p:spPr>
          <a:xfrm>
            <a:off x="251520" y="6173771"/>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Cultura</a:t>
            </a:r>
            <a:endParaRPr lang="es-CO" dirty="0">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107504" y="3140968"/>
            <a:ext cx="8949680" cy="2232248"/>
          </a:xfrm>
        </p:spPr>
        <p:txBody>
          <a:bodyPr>
            <a:noAutofit/>
          </a:bodyPr>
          <a:lstStyle/>
          <a:p>
            <a:pPr marL="0" indent="0">
              <a:buNone/>
            </a:pPr>
            <a:r>
              <a:rPr lang="es-MX" sz="16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endParaRPr lang="es-MX" sz="700" b="1"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Entrega </a:t>
            </a:r>
            <a:r>
              <a:rPr lang="es-CO" sz="1600" dirty="0">
                <a:effectLst>
                  <a:outerShdw blurRad="38100" dist="38100" dir="2700000" algn="tl">
                    <a:srgbClr val="000000">
                      <a:alpha val="43137"/>
                    </a:srgbClr>
                  </a:outerShdw>
                </a:effectLst>
                <a:latin typeface="Arial Narrow" pitchFamily="34" charset="0"/>
              </a:rPr>
              <a:t>de Instrumentos Musicales e Implementos para la Banda Musical y Marcial que pertenecen a la Escuela de Formación Musical del Municipio de Flandes</a:t>
            </a:r>
            <a:r>
              <a:rPr lang="es-CO" sz="16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Apoyo </a:t>
            </a:r>
            <a:r>
              <a:rPr lang="es-CO" sz="1600" dirty="0">
                <a:effectLst>
                  <a:outerShdw blurRad="38100" dist="38100" dir="2700000" algn="tl">
                    <a:srgbClr val="000000">
                      <a:alpha val="43137"/>
                    </a:srgbClr>
                  </a:outerShdw>
                </a:effectLst>
                <a:latin typeface="Arial Narrow" pitchFamily="34" charset="0"/>
              </a:rPr>
              <a:t>Técnico, Administrativo y Financiero para el fortalecimiento de la Banda Marcial enalteciendo el nombre del Municipio de Flandes a nivel provincial, departamental y </a:t>
            </a:r>
            <a:r>
              <a:rPr lang="es-CO" sz="1600" dirty="0" smtClean="0">
                <a:effectLst>
                  <a:outerShdw blurRad="38100" dist="38100" dir="2700000" algn="tl">
                    <a:srgbClr val="000000">
                      <a:alpha val="43137"/>
                    </a:srgbClr>
                  </a:outerShdw>
                </a:effectLst>
                <a:latin typeface="Arial Narrow" pitchFamily="34" charset="0"/>
              </a:rPr>
              <a:t>Nacional.</a:t>
            </a:r>
          </a:p>
          <a:p>
            <a:pPr lvl="1">
              <a:buFont typeface="Wingdings" panose="05000000000000000000" pitchFamily="2" charset="2"/>
              <a:buChar char="Ø"/>
            </a:pPr>
            <a:r>
              <a:rPr lang="es-CO" sz="1600" dirty="0">
                <a:effectLst>
                  <a:outerShdw blurRad="38100" dist="38100" dir="2700000" algn="tl">
                    <a:srgbClr val="000000">
                      <a:alpha val="43137"/>
                    </a:srgbClr>
                  </a:outerShdw>
                </a:effectLst>
                <a:latin typeface="Arial Narrow" pitchFamily="34" charset="0"/>
              </a:rPr>
              <a:t>Dotación de Uniformes a la Banda Marcial del </a:t>
            </a:r>
            <a:r>
              <a:rPr lang="es-CO" sz="1600" dirty="0" smtClean="0">
                <a:effectLst>
                  <a:outerShdw blurRad="38100" dist="38100" dir="2700000" algn="tl">
                    <a:srgbClr val="000000">
                      <a:alpha val="43137"/>
                    </a:srgbClr>
                  </a:outerShdw>
                </a:effectLst>
                <a:latin typeface="Arial Narrow" pitchFamily="34" charset="0"/>
              </a:rPr>
              <a:t>Municipio</a:t>
            </a:r>
          </a:p>
          <a:p>
            <a:pPr lvl="1">
              <a:buFont typeface="Wingdings" panose="05000000000000000000" pitchFamily="2" charset="2"/>
              <a:buChar char="Ø"/>
            </a:pPr>
            <a:r>
              <a:rPr lang="es-CO" sz="1600" dirty="0">
                <a:effectLst>
                  <a:outerShdw blurRad="38100" dist="38100" dir="2700000" algn="tl">
                    <a:srgbClr val="000000">
                      <a:alpha val="43137"/>
                    </a:srgbClr>
                  </a:outerShdw>
                </a:effectLst>
                <a:latin typeface="Arial Narrow" pitchFamily="34" charset="0"/>
              </a:rPr>
              <a:t>Participación de la Banda Marcial en la Ciudad de Cartagena Representando al Municipio de </a:t>
            </a:r>
            <a:r>
              <a:rPr lang="es-CO" sz="1600" dirty="0" smtClean="0">
                <a:effectLst>
                  <a:outerShdw blurRad="38100" dist="38100" dir="2700000" algn="tl">
                    <a:srgbClr val="000000">
                      <a:alpha val="43137"/>
                    </a:srgbClr>
                  </a:outerShdw>
                </a:effectLst>
                <a:latin typeface="Arial Narrow" pitchFamily="34" charset="0"/>
              </a:rPr>
              <a:t>Flandes</a:t>
            </a:r>
          </a:p>
          <a:p>
            <a:pPr lvl="1">
              <a:buFont typeface="Wingdings" panose="05000000000000000000" pitchFamily="2" charset="2"/>
              <a:buChar char="Ø"/>
            </a:pPr>
            <a:r>
              <a:rPr lang="es-CO" sz="1600" dirty="0">
                <a:effectLst>
                  <a:outerShdw blurRad="38100" dist="38100" dir="2700000" algn="tl">
                    <a:srgbClr val="000000">
                      <a:alpha val="43137"/>
                    </a:srgbClr>
                  </a:outerShdw>
                </a:effectLst>
                <a:latin typeface="Arial Narrow" pitchFamily="34" charset="0"/>
              </a:rPr>
              <a:t>Recibimiento a la Banda Marcial del Municipio de </a:t>
            </a:r>
            <a:r>
              <a:rPr lang="es-CO" sz="1600" dirty="0" smtClean="0">
                <a:effectLst>
                  <a:outerShdw blurRad="38100" dist="38100" dir="2700000" algn="tl">
                    <a:srgbClr val="000000">
                      <a:alpha val="43137"/>
                    </a:srgbClr>
                  </a:outerShdw>
                </a:effectLst>
                <a:latin typeface="Arial Narrow" pitchFamily="34" charset="0"/>
              </a:rPr>
              <a:t>Flandes ¡Campeona </a:t>
            </a:r>
            <a:r>
              <a:rPr lang="es-CO" sz="1600" dirty="0">
                <a:effectLst>
                  <a:outerShdw blurRad="38100" dist="38100" dir="2700000" algn="tl">
                    <a:srgbClr val="000000">
                      <a:alpha val="43137"/>
                    </a:srgbClr>
                  </a:outerShdw>
                </a:effectLst>
                <a:latin typeface="Arial Narrow" pitchFamily="34" charset="0"/>
              </a:rPr>
              <a:t>en la Ciudad de Cartagena</a:t>
            </a:r>
            <a:r>
              <a:rPr lang="es-CO" sz="16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Apoyo </a:t>
            </a:r>
            <a:r>
              <a:rPr lang="es-CO" sz="1600" dirty="0">
                <a:effectLst>
                  <a:outerShdw blurRad="38100" dist="38100" dir="2700000" algn="tl">
                    <a:srgbClr val="000000">
                      <a:alpha val="43137"/>
                    </a:srgbClr>
                  </a:outerShdw>
                </a:effectLst>
                <a:latin typeface="Arial Narrow" pitchFamily="34" charset="0"/>
              </a:rPr>
              <a:t>a la realización del XXI Concurso de Bandas Músico-Marciales del Alto Magdalena fortalecimiento la Cultura, la Educación y la </a:t>
            </a:r>
            <a:r>
              <a:rPr lang="es-CO" sz="1600" dirty="0" smtClean="0">
                <a:effectLst>
                  <a:outerShdw blurRad="38100" dist="38100" dir="2700000" algn="tl">
                    <a:srgbClr val="000000">
                      <a:alpha val="43137"/>
                    </a:srgbClr>
                  </a:outerShdw>
                </a:effectLst>
                <a:latin typeface="Arial Narrow" pitchFamily="34" charset="0"/>
              </a:rPr>
              <a:t>Recreación.</a:t>
            </a:r>
          </a:p>
        </p:txBody>
      </p:sp>
      <p:sp>
        <p:nvSpPr>
          <p:cNvPr id="22" name="Rectángulo 21"/>
          <p:cNvSpPr/>
          <p:nvPr/>
        </p:nvSpPr>
        <p:spPr>
          <a:xfrm>
            <a:off x="251520" y="6551766"/>
            <a:ext cx="4572000" cy="276999"/>
          </a:xfrm>
          <a:prstGeom prst="rect">
            <a:avLst/>
          </a:prstGeom>
        </p:spPr>
        <p:txBody>
          <a:bodyPr>
            <a:spAutoFit/>
          </a:bodyPr>
          <a:lstStyle/>
          <a:p>
            <a:r>
              <a:rPr lang="es-CO" sz="1200" dirty="0">
                <a:latin typeface="Arial Narrow" panose="020B0606020202030204" pitchFamily="34" charset="0"/>
              </a:rPr>
              <a:t>Claudia Patricia </a:t>
            </a:r>
            <a:r>
              <a:rPr lang="es-CO" sz="1200" dirty="0" err="1">
                <a:latin typeface="Arial Narrow" panose="020B0606020202030204" pitchFamily="34" charset="0"/>
              </a:rPr>
              <a:t>Escovar</a:t>
            </a:r>
            <a:r>
              <a:rPr lang="es-CO" sz="1200" dirty="0">
                <a:latin typeface="Arial Narrow" panose="020B0606020202030204" pitchFamily="34" charset="0"/>
              </a:rPr>
              <a:t> Castrillón – </a:t>
            </a:r>
            <a:r>
              <a:rPr lang="es-CO" sz="1200" dirty="0" smtClean="0">
                <a:latin typeface="Arial Narrow" panose="020B0606020202030204" pitchFamily="34" charset="0"/>
              </a:rPr>
              <a:t>Sec. Des. </a:t>
            </a:r>
            <a:r>
              <a:rPr lang="es-CO" sz="1200" dirty="0">
                <a:latin typeface="Arial Narrow" panose="020B0606020202030204" pitchFamily="34" charset="0"/>
              </a:rPr>
              <a:t>Económico y Social </a:t>
            </a:r>
          </a:p>
        </p:txBody>
      </p:sp>
      <p:pic>
        <p:nvPicPr>
          <p:cNvPr id="23" name="Picture 3">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9064" y="1049054"/>
            <a:ext cx="5810143" cy="2117316"/>
          </a:xfrm>
          <a:prstGeom prst="rect">
            <a:avLst/>
          </a:prstGeom>
        </p:spPr>
      </p:pic>
    </p:spTree>
    <p:extLst>
      <p:ext uri="{BB962C8B-B14F-4D97-AF65-F5344CB8AC3E}">
        <p14:creationId xmlns:p14="http://schemas.microsoft.com/office/powerpoint/2010/main" val="891184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17" name="2 Marcador de contenido"/>
          <p:cNvSpPr>
            <a:spLocks noGrp="1"/>
          </p:cNvSpPr>
          <p:nvPr>
            <p:ph idx="1"/>
          </p:nvPr>
        </p:nvSpPr>
        <p:spPr>
          <a:xfrm>
            <a:off x="107504" y="1036547"/>
            <a:ext cx="8949680" cy="5104235"/>
          </a:xfrm>
        </p:spPr>
        <p:txBody>
          <a:bodyPr>
            <a:noAutofit/>
          </a:bodyPr>
          <a:lstStyle/>
          <a:p>
            <a:pPr marL="0" indent="0">
              <a:buNone/>
            </a:pPr>
            <a:r>
              <a:rPr lang="es-MX" sz="12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endParaRPr lang="es-MX" sz="500" b="1" dirty="0" smtClean="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Fomento  y Apoyo a las Expresiones Culturales consistente en la Promoción Cultural y Folclórica en el marco de las Festividades Patronales y Organización del Reinado del Alto Magdalena 2013-2014.</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Fomento y apoyo a las eventos culturales consistente en servicio de Alquiler de Corraleja, Espectáculo Taurino y Espectáculo Artístico durante el Reinado del Alto Magdalena (Espectáculo Cómico, Artístico,  Musical, Sonido y Publicidad).</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Fomento  y apoyo a las Expresiones Culturales consistente en la Promoción Cultural y Folclórica en el marco del Reinado de la Simpatía del Municipio 2013-2014.</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Fomento y apoyo a los eventos culturales consistente en la Celebración del Día del Niño - Abril 2013.</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Fomento y apoyo a los eventos culturales consistente en la celebración del día de la Madre y del Maestro.</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Conmemoración del 20 de Julio, Cabalgata de la Independencia y Juzgamiento Equino.</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Fomento y apoyo a los eventos culturales consistente en la celebración del II Reinado </a:t>
            </a:r>
            <a:r>
              <a:rPr lang="es-CO" sz="1250" dirty="0" err="1" smtClean="0">
                <a:effectLst>
                  <a:outerShdw blurRad="38100" dist="38100" dir="2700000" algn="tl">
                    <a:srgbClr val="000000">
                      <a:alpha val="43137"/>
                    </a:srgbClr>
                  </a:outerShdw>
                </a:effectLst>
                <a:latin typeface="Arial Narrow" pitchFamily="34" charset="0"/>
              </a:rPr>
              <a:t>Veredal</a:t>
            </a:r>
            <a:r>
              <a:rPr lang="es-CO" sz="1250" dirty="0" smtClean="0">
                <a:effectLst>
                  <a:outerShdw blurRad="38100" dist="38100" dir="2700000" algn="tl">
                    <a:srgbClr val="000000">
                      <a:alpha val="43137"/>
                    </a:srgbClr>
                  </a:outerShdw>
                </a:effectLst>
                <a:latin typeface="Arial Narrow" pitchFamily="34" charset="0"/>
              </a:rPr>
              <a:t> del Festival Turístico San </a:t>
            </a:r>
            <a:r>
              <a:rPr lang="es-CO" sz="1250" dirty="0" err="1" smtClean="0">
                <a:effectLst>
                  <a:outerShdw blurRad="38100" dist="38100" dir="2700000" algn="tl">
                    <a:srgbClr val="000000">
                      <a:alpha val="43137"/>
                    </a:srgbClr>
                  </a:outerShdw>
                </a:effectLst>
                <a:latin typeface="Arial Narrow" pitchFamily="34" charset="0"/>
              </a:rPr>
              <a:t>Pedrino</a:t>
            </a:r>
            <a:r>
              <a:rPr lang="es-CO" sz="12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Fortalecimiento de las Raíces Culturales a través de la Celebración  del Reinado </a:t>
            </a:r>
            <a:r>
              <a:rPr lang="es-CO" sz="1250" dirty="0" err="1" smtClean="0">
                <a:effectLst>
                  <a:outerShdw blurRad="38100" dist="38100" dir="2700000" algn="tl">
                    <a:srgbClr val="000000">
                      <a:alpha val="43137"/>
                    </a:srgbClr>
                  </a:outerShdw>
                </a:effectLst>
                <a:latin typeface="Arial Narrow" pitchFamily="34" charset="0"/>
              </a:rPr>
              <a:t>Veredal</a:t>
            </a:r>
            <a:r>
              <a:rPr lang="es-CO" sz="1250" dirty="0" smtClean="0">
                <a:effectLst>
                  <a:outerShdw blurRad="38100" dist="38100" dir="2700000" algn="tl">
                    <a:srgbClr val="000000">
                      <a:alpha val="43137"/>
                    </a:srgbClr>
                  </a:outerShdw>
                </a:effectLst>
                <a:latin typeface="Arial Narrow" pitchFamily="34" charset="0"/>
              </a:rPr>
              <a:t> 2013.</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Celebración Día del Campesino (Vereda Paraíso).</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Primer Festival de la Canción “Flandes Renace con Prosperidad”.</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Acompañamiento y Apoyo cultural a los diferentes eventos Folclóricos y Culturales Representando a Flandes en Otros Municipios (Coello, </a:t>
            </a:r>
            <a:r>
              <a:rPr lang="es-CO" sz="1250" dirty="0" err="1" smtClean="0">
                <a:effectLst>
                  <a:outerShdw blurRad="38100" dist="38100" dir="2700000" algn="tl">
                    <a:srgbClr val="000000">
                      <a:alpha val="43137"/>
                    </a:srgbClr>
                  </a:outerShdw>
                </a:effectLst>
                <a:latin typeface="Arial Narrow" pitchFamily="34" charset="0"/>
              </a:rPr>
              <a:t>Natagaima</a:t>
            </a:r>
            <a:r>
              <a:rPr lang="es-CO" sz="1250" dirty="0" smtClean="0">
                <a:effectLst>
                  <a:outerShdw blurRad="38100" dist="38100" dir="2700000" algn="tl">
                    <a:srgbClr val="000000">
                      <a:alpha val="43137"/>
                    </a:srgbClr>
                  </a:outerShdw>
                </a:effectLst>
                <a:latin typeface="Arial Narrow" pitchFamily="34" charset="0"/>
              </a:rPr>
              <a:t> y Suarez).</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Fortalecimiento </a:t>
            </a:r>
            <a:r>
              <a:rPr lang="es-CO" sz="1250" dirty="0">
                <a:effectLst>
                  <a:outerShdw blurRad="38100" dist="38100" dir="2700000" algn="tl">
                    <a:srgbClr val="000000">
                      <a:alpha val="43137"/>
                    </a:srgbClr>
                  </a:outerShdw>
                </a:effectLst>
                <a:latin typeface="Arial Narrow" pitchFamily="34" charset="0"/>
              </a:rPr>
              <a:t>de la Banda Musical a través de la Entrega de Uniformes</a:t>
            </a:r>
            <a:r>
              <a:rPr lang="es-CO" sz="12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Fortalecimiento </a:t>
            </a:r>
            <a:r>
              <a:rPr lang="es-CO" sz="1250" dirty="0">
                <a:effectLst>
                  <a:outerShdw blurRad="38100" dist="38100" dir="2700000" algn="tl">
                    <a:srgbClr val="000000">
                      <a:alpha val="43137"/>
                    </a:srgbClr>
                  </a:outerShdw>
                </a:effectLst>
                <a:latin typeface="Arial Narrow" pitchFamily="34" charset="0"/>
              </a:rPr>
              <a:t>de las Escuelas de Formación Artística del Municipio de Flandes a través del Aprendizaje dirigido (Música, Danza, Teatro, Músico – Marcial</a:t>
            </a:r>
            <a:r>
              <a:rPr lang="es-CO" sz="12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Apoyo </a:t>
            </a:r>
            <a:r>
              <a:rPr lang="es-CO" sz="1250" dirty="0">
                <a:effectLst>
                  <a:outerShdw blurRad="38100" dist="38100" dir="2700000" algn="tl">
                    <a:srgbClr val="000000">
                      <a:alpha val="43137"/>
                    </a:srgbClr>
                  </a:outerShdw>
                </a:effectLst>
                <a:latin typeface="Arial Narrow" pitchFamily="34" charset="0"/>
              </a:rPr>
              <a:t>a la participación del grupo de Teatro Municipal en el Festival Regional de Teatro a realizarse en el Municipio de </a:t>
            </a:r>
            <a:r>
              <a:rPr lang="es-CO" sz="1250" dirty="0" smtClean="0">
                <a:effectLst>
                  <a:outerShdw blurRad="38100" dist="38100" dir="2700000" algn="tl">
                    <a:srgbClr val="000000">
                      <a:alpha val="43137"/>
                    </a:srgbClr>
                  </a:outerShdw>
                </a:effectLst>
                <a:latin typeface="Arial Narrow" pitchFamily="34" charset="0"/>
              </a:rPr>
              <a:t>Granada.</a:t>
            </a:r>
            <a:endParaRPr lang="es-CO" sz="1250"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Concierto </a:t>
            </a:r>
            <a:r>
              <a:rPr lang="es-CO" sz="1250" dirty="0">
                <a:effectLst>
                  <a:outerShdw blurRad="38100" dist="38100" dir="2700000" algn="tl">
                    <a:srgbClr val="000000">
                      <a:alpha val="43137"/>
                    </a:srgbClr>
                  </a:outerShdw>
                </a:effectLst>
                <a:latin typeface="Arial Narrow" pitchFamily="34" charset="0"/>
              </a:rPr>
              <a:t>de Navidad con el Coro Polifónico de la Ciudad de Ibagué, gestión realizada por la Administración Municipal</a:t>
            </a:r>
            <a:r>
              <a:rPr lang="es-CO" sz="12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250" dirty="0" smtClean="0">
                <a:effectLst>
                  <a:outerShdw blurRad="38100" dist="38100" dir="2700000" algn="tl">
                    <a:srgbClr val="000000">
                      <a:alpha val="43137"/>
                    </a:srgbClr>
                  </a:outerShdw>
                </a:effectLst>
                <a:latin typeface="Arial Narrow" pitchFamily="34" charset="0"/>
              </a:rPr>
              <a:t>Día </a:t>
            </a:r>
            <a:r>
              <a:rPr lang="es-CO" sz="1250" dirty="0">
                <a:effectLst>
                  <a:outerShdw blurRad="38100" dist="38100" dir="2700000" algn="tl">
                    <a:srgbClr val="000000">
                      <a:alpha val="43137"/>
                    </a:srgbClr>
                  </a:outerShdw>
                </a:effectLst>
                <a:latin typeface="Arial Narrow" pitchFamily="34" charset="0"/>
              </a:rPr>
              <a:t>de </a:t>
            </a:r>
            <a:r>
              <a:rPr lang="es-CO" sz="1250" dirty="0" err="1" smtClean="0">
                <a:effectLst>
                  <a:outerShdw blurRad="38100" dist="38100" dir="2700000" algn="tl">
                    <a:srgbClr val="000000">
                      <a:alpha val="43137"/>
                    </a:srgbClr>
                  </a:outerShdw>
                </a:effectLst>
                <a:latin typeface="Arial Narrow" pitchFamily="34" charset="0"/>
              </a:rPr>
              <a:t>hallowen</a:t>
            </a:r>
            <a:endParaRPr lang="es-CO" sz="1250"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endParaRPr lang="es-CO" sz="1200" dirty="0" smtClean="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endParaRPr lang="es-MX" sz="1200" dirty="0" smtClean="0">
              <a:effectLst>
                <a:outerShdw blurRad="38100" dist="38100" dir="2700000" algn="tl">
                  <a:srgbClr val="000000">
                    <a:alpha val="43137"/>
                  </a:srgbClr>
                </a:outerShdw>
              </a:effectLst>
              <a:latin typeface="Arial Narrow" pitchFamily="34" charset="0"/>
            </a:endParaRPr>
          </a:p>
        </p:txBody>
      </p:sp>
      <p:sp>
        <p:nvSpPr>
          <p:cNvPr id="21" name="2 Marcador de contenido"/>
          <p:cNvSpPr txBox="1">
            <a:spLocks/>
          </p:cNvSpPr>
          <p:nvPr/>
        </p:nvSpPr>
        <p:spPr>
          <a:xfrm>
            <a:off x="251520" y="6173771"/>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Cultura</a:t>
            </a:r>
            <a:endParaRPr lang="es-CO" dirty="0">
              <a:effectLst>
                <a:outerShdw blurRad="38100" dist="38100" dir="2700000" algn="tl">
                  <a:srgbClr val="000000">
                    <a:alpha val="43137"/>
                  </a:srgbClr>
                </a:outerShdw>
              </a:effectLst>
              <a:latin typeface="Arial Narrow" pitchFamily="34" charset="0"/>
            </a:endParaRPr>
          </a:p>
        </p:txBody>
      </p:sp>
      <p:sp>
        <p:nvSpPr>
          <p:cNvPr id="23" name="Rectángulo 22"/>
          <p:cNvSpPr/>
          <p:nvPr/>
        </p:nvSpPr>
        <p:spPr>
          <a:xfrm>
            <a:off x="251520" y="6551766"/>
            <a:ext cx="4572000" cy="276999"/>
          </a:xfrm>
          <a:prstGeom prst="rect">
            <a:avLst/>
          </a:prstGeom>
        </p:spPr>
        <p:txBody>
          <a:bodyPr>
            <a:spAutoFit/>
          </a:bodyPr>
          <a:lstStyle/>
          <a:p>
            <a:r>
              <a:rPr lang="es-CO" sz="1200" dirty="0">
                <a:latin typeface="Arial Narrow" panose="020B0606020202030204" pitchFamily="34" charset="0"/>
              </a:rPr>
              <a:t>Claudia Patricia </a:t>
            </a:r>
            <a:r>
              <a:rPr lang="es-CO" sz="1200" dirty="0" err="1">
                <a:latin typeface="Arial Narrow" panose="020B0606020202030204" pitchFamily="34" charset="0"/>
              </a:rPr>
              <a:t>Escovar</a:t>
            </a:r>
            <a:r>
              <a:rPr lang="es-CO" sz="1200" dirty="0">
                <a:latin typeface="Arial Narrow" panose="020B0606020202030204" pitchFamily="34" charset="0"/>
              </a:rPr>
              <a:t> Castrillón – </a:t>
            </a:r>
            <a:r>
              <a:rPr lang="es-CO" sz="1200" dirty="0" smtClean="0">
                <a:latin typeface="Arial Narrow" panose="020B0606020202030204" pitchFamily="34" charset="0"/>
              </a:rPr>
              <a:t>Sec. Des. </a:t>
            </a:r>
            <a:r>
              <a:rPr lang="es-CO" sz="1200" dirty="0">
                <a:latin typeface="Arial Narrow" panose="020B0606020202030204" pitchFamily="34" charset="0"/>
              </a:rPr>
              <a:t>Económico y Social </a:t>
            </a:r>
          </a:p>
        </p:txBody>
      </p:sp>
      <p:pic>
        <p:nvPicPr>
          <p:cNvPr id="24" name="Picture 3">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058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20" name="2 Marcador de contenido"/>
          <p:cNvSpPr txBox="1">
            <a:spLocks/>
          </p:cNvSpPr>
          <p:nvPr/>
        </p:nvSpPr>
        <p:spPr>
          <a:xfrm>
            <a:off x="251520" y="6195856"/>
            <a:ext cx="4032448" cy="54551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Recreación y Deporte</a:t>
            </a:r>
            <a:endParaRPr lang="es-CO" dirty="0">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107504" y="2996952"/>
            <a:ext cx="8949680" cy="2232248"/>
          </a:xfrm>
        </p:spPr>
        <p:txBody>
          <a:bodyPr>
            <a:noAutofit/>
          </a:bodyPr>
          <a:lstStyle/>
          <a:p>
            <a:pPr marL="0" indent="0">
              <a:buNone/>
            </a:pPr>
            <a:r>
              <a:rPr lang="es-MX" sz="16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Adecuación </a:t>
            </a:r>
            <a:r>
              <a:rPr lang="es-CO" sz="1600" dirty="0">
                <a:effectLst>
                  <a:outerShdw blurRad="38100" dist="38100" dir="2700000" algn="tl">
                    <a:srgbClr val="000000">
                      <a:alpha val="43137"/>
                    </a:srgbClr>
                  </a:outerShdw>
                </a:effectLst>
                <a:latin typeface="Arial Narrow" pitchFamily="34" charset="0"/>
              </a:rPr>
              <a:t>eléctrica de las instalaciones internas redes, </a:t>
            </a:r>
            <a:r>
              <a:rPr lang="es-CO" sz="1600" dirty="0" err="1">
                <a:effectLst>
                  <a:outerShdw blurRad="38100" dist="38100" dir="2700000" algn="tl">
                    <a:srgbClr val="000000">
                      <a:alpha val="43137"/>
                    </a:srgbClr>
                  </a:outerShdw>
                </a:effectLst>
                <a:latin typeface="Arial Narrow" pitchFamily="34" charset="0"/>
              </a:rPr>
              <a:t>posteria</a:t>
            </a:r>
            <a:r>
              <a:rPr lang="es-CO" sz="1600" dirty="0">
                <a:effectLst>
                  <a:outerShdw blurRad="38100" dist="38100" dir="2700000" algn="tl">
                    <a:srgbClr val="000000">
                      <a:alpha val="43137"/>
                    </a:srgbClr>
                  </a:outerShdw>
                </a:effectLst>
                <a:latin typeface="Arial Narrow" pitchFamily="34" charset="0"/>
              </a:rPr>
              <a:t> e iluminación de la Unidad Deportiva del Municipio</a:t>
            </a:r>
            <a:r>
              <a:rPr lang="es-CO" sz="16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Apoyo </a:t>
            </a:r>
            <a:r>
              <a:rPr lang="es-CO" sz="1600" dirty="0">
                <a:effectLst>
                  <a:outerShdw blurRad="38100" dist="38100" dir="2700000" algn="tl">
                    <a:srgbClr val="000000">
                      <a:alpha val="43137"/>
                    </a:srgbClr>
                  </a:outerShdw>
                </a:effectLst>
                <a:latin typeface="Arial Narrow" pitchFamily="34" charset="0"/>
              </a:rPr>
              <a:t>administrativo y financiero para el fortalecimiento de la Escuela socio deportivo de la Fundación REAL MADRID dentro del convenio interinstitucional de apoyo No. 022-2013 entre la Fundación </a:t>
            </a:r>
            <a:r>
              <a:rPr lang="es-CO" sz="1600" dirty="0" err="1">
                <a:effectLst>
                  <a:outerShdw blurRad="38100" dist="38100" dir="2700000" algn="tl">
                    <a:srgbClr val="000000">
                      <a:alpha val="43137"/>
                    </a:srgbClr>
                  </a:outerShdw>
                </a:effectLst>
                <a:latin typeface="Arial Narrow" pitchFamily="34" charset="0"/>
              </a:rPr>
              <a:t>Revel</a:t>
            </a:r>
            <a:r>
              <a:rPr lang="es-CO" sz="1600" dirty="0">
                <a:effectLst>
                  <a:outerShdw blurRad="38100" dist="38100" dir="2700000" algn="tl">
                    <a:srgbClr val="000000">
                      <a:alpha val="43137"/>
                    </a:srgbClr>
                  </a:outerShdw>
                </a:effectLst>
                <a:latin typeface="Arial Narrow" pitchFamily="34" charset="0"/>
              </a:rPr>
              <a:t> y el Municipio</a:t>
            </a:r>
            <a:r>
              <a:rPr lang="es-CO" sz="16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600" dirty="0">
                <a:effectLst>
                  <a:outerShdw blurRad="38100" dist="38100" dir="2700000" algn="tl">
                    <a:srgbClr val="000000">
                      <a:alpha val="43137"/>
                    </a:srgbClr>
                  </a:outerShdw>
                </a:effectLst>
                <a:latin typeface="Arial Narrow" pitchFamily="34" charset="0"/>
              </a:rPr>
              <a:t>Lanzamiento de la Escuela Socio-Deportiva Fundación Real Madrid en la Zona Rural del Municipio de </a:t>
            </a:r>
            <a:r>
              <a:rPr lang="es-CO" sz="1600" dirty="0" smtClean="0">
                <a:effectLst>
                  <a:outerShdw blurRad="38100" dist="38100" dir="2700000" algn="tl">
                    <a:srgbClr val="000000">
                      <a:alpha val="43137"/>
                    </a:srgbClr>
                  </a:outerShdw>
                </a:effectLst>
                <a:latin typeface="Arial Narrow" pitchFamily="34" charset="0"/>
              </a:rPr>
              <a:t>Flandes.</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Apoyo </a:t>
            </a:r>
            <a:r>
              <a:rPr lang="es-CO" sz="1600" dirty="0">
                <a:effectLst>
                  <a:outerShdw blurRad="38100" dist="38100" dir="2700000" algn="tl">
                    <a:srgbClr val="000000">
                      <a:alpha val="43137"/>
                    </a:srgbClr>
                  </a:outerShdw>
                </a:effectLst>
                <a:latin typeface="Arial Narrow" pitchFamily="34" charset="0"/>
              </a:rPr>
              <a:t>Técnico, Administrativo y Financiero para la Realización del Torneo de Futbol de Salón </a:t>
            </a:r>
            <a:r>
              <a:rPr lang="es-CO" sz="1600" dirty="0" err="1">
                <a:effectLst>
                  <a:outerShdw blurRad="38100" dist="38100" dir="2700000" algn="tl">
                    <a:srgbClr val="000000">
                      <a:alpha val="43137"/>
                    </a:srgbClr>
                  </a:outerShdw>
                </a:effectLst>
                <a:latin typeface="Arial Narrow" pitchFamily="34" charset="0"/>
              </a:rPr>
              <a:t>Interbarrios</a:t>
            </a:r>
            <a:r>
              <a:rPr lang="es-CO" sz="1600" dirty="0">
                <a:effectLst>
                  <a:outerShdw blurRad="38100" dist="38100" dir="2700000" algn="tl">
                    <a:srgbClr val="000000">
                      <a:alpha val="43137"/>
                    </a:srgbClr>
                  </a:outerShdw>
                </a:effectLst>
                <a:latin typeface="Arial Narrow" pitchFamily="34" charset="0"/>
              </a:rPr>
              <a:t> dentro del programa de Fomento y Práctica del Deporte (Desarma Tu Corazón y Cámbialo Como estrategia para la sana convivencia ciudadana</a:t>
            </a:r>
            <a:r>
              <a:rPr lang="es-CO" sz="16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600" dirty="0">
                <a:effectLst>
                  <a:outerShdw blurRad="38100" dist="38100" dir="2700000" algn="tl">
                    <a:srgbClr val="000000">
                      <a:alpha val="43137"/>
                    </a:srgbClr>
                  </a:outerShdw>
                </a:effectLst>
                <a:latin typeface="Arial Narrow" pitchFamily="34" charset="0"/>
              </a:rPr>
              <a:t>Dentro del Programa “Desarma Tu Corazón Cámbialo por un Balón” con el Apoyo de la Administración Municipal,  se realizaron adecuaciones y mantenimiento a los diferentes escenarios deportivos</a:t>
            </a:r>
          </a:p>
          <a:p>
            <a:pPr>
              <a:buFont typeface="Wingdings" panose="05000000000000000000" pitchFamily="2" charset="2"/>
              <a:buChar char="Ø"/>
            </a:pPr>
            <a:endParaRPr lang="es-CO" sz="1600" dirty="0" smtClean="0">
              <a:effectLst>
                <a:outerShdw blurRad="38100" dist="38100" dir="2700000" algn="tl">
                  <a:srgbClr val="000000">
                    <a:alpha val="43137"/>
                  </a:srgbClr>
                </a:outerShdw>
              </a:effectLst>
              <a:latin typeface="Arial Narrow" pitchFamily="34" charset="0"/>
            </a:endParaRPr>
          </a:p>
        </p:txBody>
      </p:sp>
      <p:pic>
        <p:nvPicPr>
          <p:cNvPr id="3" name="Imagen 2"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696" y="1077970"/>
            <a:ext cx="6439672" cy="2045630"/>
          </a:xfrm>
          <a:prstGeom prst="rect">
            <a:avLst/>
          </a:prstGeom>
        </p:spPr>
      </p:pic>
      <p:sp>
        <p:nvSpPr>
          <p:cNvPr id="22" name="Rectángulo 21"/>
          <p:cNvSpPr/>
          <p:nvPr/>
        </p:nvSpPr>
        <p:spPr>
          <a:xfrm>
            <a:off x="251520" y="6551766"/>
            <a:ext cx="4572000" cy="276999"/>
          </a:xfrm>
          <a:prstGeom prst="rect">
            <a:avLst/>
          </a:prstGeom>
        </p:spPr>
        <p:txBody>
          <a:bodyPr>
            <a:spAutoFit/>
          </a:bodyPr>
          <a:lstStyle/>
          <a:p>
            <a:r>
              <a:rPr lang="es-CO" sz="1200" dirty="0">
                <a:latin typeface="Arial Narrow" panose="020B0606020202030204" pitchFamily="34" charset="0"/>
              </a:rPr>
              <a:t>Claudia Patricia </a:t>
            </a:r>
            <a:r>
              <a:rPr lang="es-CO" sz="1200" dirty="0" err="1">
                <a:latin typeface="Arial Narrow" panose="020B0606020202030204" pitchFamily="34" charset="0"/>
              </a:rPr>
              <a:t>Escovar</a:t>
            </a:r>
            <a:r>
              <a:rPr lang="es-CO" sz="1200" dirty="0">
                <a:latin typeface="Arial Narrow" panose="020B0606020202030204" pitchFamily="34" charset="0"/>
              </a:rPr>
              <a:t> Castrillón – </a:t>
            </a:r>
            <a:r>
              <a:rPr lang="es-CO" sz="1200" dirty="0" smtClean="0">
                <a:latin typeface="Arial Narrow" panose="020B0606020202030204" pitchFamily="34" charset="0"/>
              </a:rPr>
              <a:t>Sec. Des. </a:t>
            </a:r>
            <a:r>
              <a:rPr lang="es-CO" sz="1200" dirty="0">
                <a:latin typeface="Arial Narrow" panose="020B0606020202030204" pitchFamily="34" charset="0"/>
              </a:rPr>
              <a:t>Económico y Social </a:t>
            </a:r>
          </a:p>
        </p:txBody>
      </p:sp>
      <p:pic>
        <p:nvPicPr>
          <p:cNvPr id="23"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699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0" y="118373"/>
            <a:ext cx="9031511" cy="646331"/>
          </a:xfrm>
          <a:prstGeom prst="rect">
            <a:avLst/>
          </a:prstGeom>
        </p:spPr>
        <p:txBody>
          <a:bodyPr wrap="square">
            <a:spAutoFit/>
          </a:bodyPr>
          <a:lstStyle/>
          <a:p>
            <a:pPr algn="r"/>
            <a:r>
              <a:rPr lang="es-CO" sz="3600" dirty="0" smtClean="0">
                <a:solidFill>
                  <a:schemeClr val="bg1"/>
                </a:solidFill>
                <a:effectLst>
                  <a:outerShdw blurRad="38100" dist="38100" dir="2700000" algn="tl">
                    <a:srgbClr val="000000">
                      <a:alpha val="43137"/>
                    </a:srgbClr>
                  </a:outerShdw>
                </a:effectLst>
                <a:latin typeface="Arial Narrow" pitchFamily="34" charset="0"/>
              </a:rPr>
              <a:t>Gabinete y Concejo Municipal</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sp>
        <p:nvSpPr>
          <p:cNvPr id="6" name="2 Marcador de contenido"/>
          <p:cNvSpPr txBox="1">
            <a:spLocks/>
          </p:cNvSpPr>
          <p:nvPr/>
        </p:nvSpPr>
        <p:spPr>
          <a:xfrm>
            <a:off x="107504" y="6140782"/>
            <a:ext cx="4032448" cy="5455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Gabinete Municipal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567" y="1025440"/>
            <a:ext cx="4385705" cy="508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438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17" name="2 Marcador de contenido"/>
          <p:cNvSpPr>
            <a:spLocks noGrp="1"/>
          </p:cNvSpPr>
          <p:nvPr>
            <p:ph idx="1"/>
          </p:nvPr>
        </p:nvSpPr>
        <p:spPr>
          <a:xfrm>
            <a:off x="99037" y="963794"/>
            <a:ext cx="8949680" cy="5160054"/>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Convenio </a:t>
            </a:r>
            <a:r>
              <a:rPr lang="es-CO" sz="1800" dirty="0">
                <a:effectLst>
                  <a:outerShdw blurRad="38100" dist="38100" dir="2700000" algn="tl">
                    <a:srgbClr val="000000">
                      <a:alpha val="43137"/>
                    </a:srgbClr>
                  </a:outerShdw>
                </a:effectLst>
                <a:latin typeface="Arial Narrow" pitchFamily="34" charset="0"/>
              </a:rPr>
              <a:t>de apoyo interinstitucional para la realización del evento deportivo denominado GLORIAS DEL FUTBOL Colombiano (Tino Asprilla, Tren Valencia, Harold Lozano, Nelson Ramos, Javier </a:t>
            </a:r>
            <a:r>
              <a:rPr lang="es-CO" sz="1800" dirty="0" err="1">
                <a:effectLst>
                  <a:outerShdw blurRad="38100" dist="38100" dir="2700000" algn="tl">
                    <a:srgbClr val="000000">
                      <a:alpha val="43137"/>
                    </a:srgbClr>
                  </a:outerShdw>
                </a:effectLst>
                <a:latin typeface="Arial Narrow" pitchFamily="34" charset="0"/>
              </a:rPr>
              <a:t>Dussán</a:t>
            </a:r>
            <a:r>
              <a:rPr lang="es-CO" sz="1800" dirty="0">
                <a:effectLst>
                  <a:outerShdw blurRad="38100" dist="38100" dir="2700000" algn="tl">
                    <a:srgbClr val="000000">
                      <a:alpha val="43137"/>
                    </a:srgbClr>
                  </a:outerShdw>
                </a:effectLst>
                <a:latin typeface="Arial Narrow" pitchFamily="34" charset="0"/>
              </a:rPr>
              <a:t>, Profe Diego Barragán</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Realización </a:t>
            </a:r>
            <a:r>
              <a:rPr lang="es-CO" sz="1800" dirty="0">
                <a:effectLst>
                  <a:outerShdw blurRad="38100" dist="38100" dir="2700000" algn="tl">
                    <a:srgbClr val="000000">
                      <a:alpha val="43137"/>
                    </a:srgbClr>
                  </a:outerShdw>
                </a:effectLst>
                <a:latin typeface="Arial Narrow" pitchFamily="34" charset="0"/>
              </a:rPr>
              <a:t>y desarrollo de Jornadas Deportivas Recreativas y Lúdicas por Zonas (Vacaciones Recreativas) para las niñas, niños y jóvenes habitantes del sector rural y urbano del </a:t>
            </a:r>
            <a:r>
              <a:rPr lang="es-CO" sz="18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Apoyo Técnico</a:t>
            </a:r>
            <a:r>
              <a:rPr lang="es-CO" sz="1800" dirty="0">
                <a:effectLst>
                  <a:outerShdw blurRad="38100" dist="38100" dir="2700000" algn="tl">
                    <a:srgbClr val="000000">
                      <a:alpha val="43137"/>
                    </a:srgbClr>
                  </a:outerShdw>
                </a:effectLst>
                <a:latin typeface="Arial Narrow" pitchFamily="34" charset="0"/>
              </a:rPr>
              <a:t>, Administrativo y Financiero para la Realización de los Juegos </a:t>
            </a:r>
            <a:r>
              <a:rPr lang="es-CO" sz="1800" dirty="0" err="1">
                <a:effectLst>
                  <a:outerShdw blurRad="38100" dist="38100" dir="2700000" algn="tl">
                    <a:srgbClr val="000000">
                      <a:alpha val="43137"/>
                    </a:srgbClr>
                  </a:outerShdw>
                </a:effectLst>
                <a:latin typeface="Arial Narrow" pitchFamily="34" charset="0"/>
              </a:rPr>
              <a:t>Intercolegiados</a:t>
            </a:r>
            <a:r>
              <a:rPr lang="es-CO" sz="1800" dirty="0">
                <a:effectLst>
                  <a:outerShdw blurRad="38100" dist="38100" dir="2700000" algn="tl">
                    <a:srgbClr val="000000">
                      <a:alpha val="43137"/>
                    </a:srgbClr>
                  </a:outerShdw>
                </a:effectLst>
                <a:latin typeface="Arial Narrow" pitchFamily="34" charset="0"/>
              </a:rPr>
              <a:t> Fase Municipal 2013</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Apoyo </a:t>
            </a:r>
            <a:r>
              <a:rPr lang="es-CO" sz="1800" dirty="0">
                <a:effectLst>
                  <a:outerShdw blurRad="38100" dist="38100" dir="2700000" algn="tl">
                    <a:srgbClr val="000000">
                      <a:alpha val="43137"/>
                    </a:srgbClr>
                  </a:outerShdw>
                </a:effectLst>
                <a:latin typeface="Arial Narrow" pitchFamily="34" charset="0"/>
              </a:rPr>
              <a:t>para la realización del Festival Recreo-Deportivo por la Convivencia de la Juventud </a:t>
            </a:r>
            <a:r>
              <a:rPr lang="es-CO" sz="1800" dirty="0" smtClean="0">
                <a:effectLst>
                  <a:outerShdw blurRad="38100" dist="38100" dir="2700000" algn="tl">
                    <a:srgbClr val="000000">
                      <a:alpha val="43137"/>
                    </a:srgbClr>
                  </a:outerShdw>
                </a:effectLst>
                <a:latin typeface="Arial Narrow" pitchFamily="34" charset="0"/>
              </a:rPr>
              <a:t>Flamenca.</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Mantenimiento </a:t>
            </a:r>
            <a:r>
              <a:rPr lang="es-CO" sz="1800" dirty="0">
                <a:effectLst>
                  <a:outerShdw blurRad="38100" dist="38100" dir="2700000" algn="tl">
                    <a:srgbClr val="000000">
                      <a:alpha val="43137"/>
                    </a:srgbClr>
                  </a:outerShdw>
                </a:effectLst>
                <a:latin typeface="Arial Narrow" pitchFamily="34" charset="0"/>
              </a:rPr>
              <a:t>y adecuación del encerramiento de la unidad deportiva del Municipio</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Elaboración </a:t>
            </a:r>
            <a:r>
              <a:rPr lang="es-CO" sz="1800" dirty="0">
                <a:effectLst>
                  <a:outerShdw blurRad="38100" dist="38100" dir="2700000" algn="tl">
                    <a:srgbClr val="000000">
                      <a:alpha val="43137"/>
                    </a:srgbClr>
                  </a:outerShdw>
                </a:effectLst>
                <a:latin typeface="Arial Narrow" pitchFamily="34" charset="0"/>
              </a:rPr>
              <a:t>del Plan Decenal para el deporte y la recreación, educación física actividad física y aprovechamiento del tiempo </a:t>
            </a:r>
            <a:r>
              <a:rPr lang="es-CO" sz="1800" dirty="0" smtClean="0">
                <a:effectLst>
                  <a:outerShdw blurRad="38100" dist="38100" dir="2700000" algn="tl">
                    <a:srgbClr val="000000">
                      <a:alpha val="43137"/>
                    </a:srgbClr>
                  </a:outerShdw>
                </a:effectLst>
                <a:latin typeface="Arial Narrow" pitchFamily="34" charset="0"/>
              </a:rPr>
              <a:t>libre.</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Dotación </a:t>
            </a:r>
            <a:r>
              <a:rPr lang="es-CO" sz="1800" dirty="0">
                <a:effectLst>
                  <a:outerShdw blurRad="38100" dist="38100" dir="2700000" algn="tl">
                    <a:srgbClr val="000000">
                      <a:alpha val="43137"/>
                    </a:srgbClr>
                  </a:outerShdw>
                </a:effectLst>
                <a:latin typeface="Arial Narrow" pitchFamily="34" charset="0"/>
              </a:rPr>
              <a:t>de elementos deportivos para la recreación la actividades y aprovechamiento del tiempo </a:t>
            </a:r>
            <a:r>
              <a:rPr lang="es-CO" sz="1800" dirty="0" smtClean="0">
                <a:effectLst>
                  <a:outerShdw blurRad="38100" dist="38100" dir="2700000" algn="tl">
                    <a:srgbClr val="000000">
                      <a:alpha val="43137"/>
                    </a:srgbClr>
                  </a:outerShdw>
                </a:effectLst>
                <a:latin typeface="Arial Narrow" pitchFamily="34" charset="0"/>
              </a:rPr>
              <a:t>libre.</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Fortalecimiento </a:t>
            </a:r>
            <a:r>
              <a:rPr lang="es-CO" sz="1800" dirty="0">
                <a:effectLst>
                  <a:outerShdw blurRad="38100" dist="38100" dir="2700000" algn="tl">
                    <a:srgbClr val="000000">
                      <a:alpha val="43137"/>
                    </a:srgbClr>
                  </a:outerShdw>
                </a:effectLst>
                <a:latin typeface="Arial Narrow" pitchFamily="34" charset="0"/>
              </a:rPr>
              <a:t>de las Escuelas de Formación Deportiva a través del Aprendizaje Dirigido (Monitores Deportivos</a:t>
            </a:r>
            <a:r>
              <a:rPr lang="es-CO" sz="1800" dirty="0" smtClean="0">
                <a:effectLst>
                  <a:outerShdw blurRad="38100" dist="38100" dir="2700000" algn="tl">
                    <a:srgbClr val="000000">
                      <a:alpha val="43137"/>
                    </a:srgbClr>
                  </a:outerShdw>
                </a:effectLst>
                <a:latin typeface="Arial Narrow" pitchFamily="34" charset="0"/>
              </a:rPr>
              <a:t>).</a:t>
            </a:r>
            <a:endParaRPr lang="es-CO" sz="1800" dirty="0">
              <a:effectLst>
                <a:outerShdw blurRad="38100" dist="38100" dir="2700000" algn="tl">
                  <a:srgbClr val="000000">
                    <a:alpha val="43137"/>
                  </a:srgbClr>
                </a:outerShdw>
              </a:effectLst>
              <a:latin typeface="Arial Narrow" pitchFamily="34" charset="0"/>
            </a:endParaRPr>
          </a:p>
        </p:txBody>
      </p:sp>
      <p:sp>
        <p:nvSpPr>
          <p:cNvPr id="21" name="2 Marcador de contenido"/>
          <p:cNvSpPr txBox="1">
            <a:spLocks/>
          </p:cNvSpPr>
          <p:nvPr/>
        </p:nvSpPr>
        <p:spPr>
          <a:xfrm>
            <a:off x="251520" y="6195856"/>
            <a:ext cx="4032448" cy="54551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Recreación y Deporte</a:t>
            </a:r>
            <a:endParaRPr lang="es-CO" dirty="0">
              <a:effectLst>
                <a:outerShdw blurRad="38100" dist="38100" dir="2700000" algn="tl">
                  <a:srgbClr val="000000">
                    <a:alpha val="43137"/>
                  </a:srgbClr>
                </a:outerShdw>
              </a:effectLst>
              <a:latin typeface="Arial Narrow" pitchFamily="34" charset="0"/>
            </a:endParaRPr>
          </a:p>
        </p:txBody>
      </p:sp>
      <p:sp>
        <p:nvSpPr>
          <p:cNvPr id="23" name="Rectángulo 22"/>
          <p:cNvSpPr/>
          <p:nvPr/>
        </p:nvSpPr>
        <p:spPr>
          <a:xfrm>
            <a:off x="251520" y="6551766"/>
            <a:ext cx="4572000" cy="276999"/>
          </a:xfrm>
          <a:prstGeom prst="rect">
            <a:avLst/>
          </a:prstGeom>
        </p:spPr>
        <p:txBody>
          <a:bodyPr>
            <a:spAutoFit/>
          </a:bodyPr>
          <a:lstStyle/>
          <a:p>
            <a:r>
              <a:rPr lang="es-CO" sz="1200" dirty="0">
                <a:latin typeface="Arial Narrow" panose="020B0606020202030204" pitchFamily="34" charset="0"/>
              </a:rPr>
              <a:t>Claudia Patricia </a:t>
            </a:r>
            <a:r>
              <a:rPr lang="es-CO" sz="1200" dirty="0" err="1">
                <a:latin typeface="Arial Narrow" panose="020B0606020202030204" pitchFamily="34" charset="0"/>
              </a:rPr>
              <a:t>Escovar</a:t>
            </a:r>
            <a:r>
              <a:rPr lang="es-CO" sz="1200" dirty="0">
                <a:latin typeface="Arial Narrow" panose="020B0606020202030204" pitchFamily="34" charset="0"/>
              </a:rPr>
              <a:t> Castrillón – </a:t>
            </a:r>
            <a:r>
              <a:rPr lang="es-CO" sz="1200" dirty="0" smtClean="0">
                <a:latin typeface="Arial Narrow" panose="020B0606020202030204" pitchFamily="34" charset="0"/>
              </a:rPr>
              <a:t>Sec. Des. </a:t>
            </a:r>
            <a:r>
              <a:rPr lang="es-CO" sz="1200" dirty="0">
                <a:latin typeface="Arial Narrow" panose="020B0606020202030204" pitchFamily="34" charset="0"/>
              </a:rPr>
              <a:t>Económico y Social </a:t>
            </a:r>
          </a:p>
        </p:txBody>
      </p:sp>
      <p:pic>
        <p:nvPicPr>
          <p:cNvPr id="24"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797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20" name="2 Marcador de contenido"/>
          <p:cNvSpPr txBox="1">
            <a:spLocks/>
          </p:cNvSpPr>
          <p:nvPr/>
        </p:nvSpPr>
        <p:spPr>
          <a:xfrm>
            <a:off x="251520" y="6195856"/>
            <a:ext cx="4032448" cy="54551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Población Vulnerable</a:t>
            </a:r>
            <a:endParaRPr lang="es-CO" dirty="0">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107504" y="3140968"/>
            <a:ext cx="8949680" cy="2232248"/>
          </a:xfrm>
        </p:spPr>
        <p:txBody>
          <a:bodyPr>
            <a:noAutofit/>
          </a:bodyPr>
          <a:lstStyle/>
          <a:p>
            <a:pPr marL="0" indent="0">
              <a:buNone/>
            </a:pPr>
            <a:r>
              <a:rPr lang="es-MX" sz="16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endParaRPr lang="es-MX" sz="700" b="1"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Brindar </a:t>
            </a:r>
            <a:r>
              <a:rPr lang="es-CO" sz="1600" dirty="0">
                <a:effectLst>
                  <a:outerShdw blurRad="38100" dist="38100" dir="2700000" algn="tl">
                    <a:srgbClr val="000000">
                      <a:alpha val="43137"/>
                    </a:srgbClr>
                  </a:outerShdw>
                </a:effectLst>
                <a:latin typeface="Arial Narrow" pitchFamily="34" charset="0"/>
              </a:rPr>
              <a:t>Atención a la Primera Infancia a través del Convenio con el ICBF para el Fortalecimiento y Funcionamiento del Hogar Infantil Flamenquitos I y del Centro de Desarrollo Infantil – CDI (Arriendo, Prestación de Servicios, Infraestructura, Dotación, entre otros</a:t>
            </a:r>
            <a:r>
              <a:rPr lang="es-CO" sz="16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Fortalecimiento </a:t>
            </a:r>
            <a:r>
              <a:rPr lang="es-CO" sz="1600" dirty="0">
                <a:effectLst>
                  <a:outerShdw blurRad="38100" dist="38100" dir="2700000" algn="tl">
                    <a:srgbClr val="000000">
                      <a:alpha val="43137"/>
                    </a:srgbClr>
                  </a:outerShdw>
                </a:effectLst>
                <a:latin typeface="Arial Narrow" pitchFamily="34" charset="0"/>
              </a:rPr>
              <a:t>y Continuidad del Programa DIA Desayunos Infantiles con </a:t>
            </a:r>
            <a:r>
              <a:rPr lang="es-CO" sz="1600" dirty="0" smtClean="0">
                <a:effectLst>
                  <a:outerShdw blurRad="38100" dist="38100" dir="2700000" algn="tl">
                    <a:srgbClr val="000000">
                      <a:alpha val="43137"/>
                    </a:srgbClr>
                  </a:outerShdw>
                </a:effectLst>
                <a:latin typeface="Arial Narrow" pitchFamily="34" charset="0"/>
              </a:rPr>
              <a:t>Amor.</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Programas </a:t>
            </a:r>
            <a:r>
              <a:rPr lang="es-CO" sz="1600" dirty="0">
                <a:effectLst>
                  <a:outerShdw blurRad="38100" dist="38100" dir="2700000" algn="tl">
                    <a:srgbClr val="000000">
                      <a:alpha val="43137"/>
                    </a:srgbClr>
                  </a:outerShdw>
                </a:effectLst>
                <a:latin typeface="Arial Narrow" pitchFamily="34" charset="0"/>
              </a:rPr>
              <a:t>de seguimientos nutricionales donde se garantiza el desarrollo integral en el cumplimiento de los estándares de calidad en el componente de salud y </a:t>
            </a:r>
            <a:r>
              <a:rPr lang="es-CO" sz="1600" dirty="0" smtClean="0">
                <a:effectLst>
                  <a:outerShdw blurRad="38100" dist="38100" dir="2700000" algn="tl">
                    <a:srgbClr val="000000">
                      <a:alpha val="43137"/>
                    </a:srgbClr>
                  </a:outerShdw>
                </a:effectLst>
                <a:latin typeface="Arial Narrow" pitchFamily="34" charset="0"/>
              </a:rPr>
              <a:t>nutrición.</a:t>
            </a:r>
          </a:p>
          <a:p>
            <a:pPr>
              <a:buFont typeface="Wingdings" panose="05000000000000000000" pitchFamily="2" charset="2"/>
              <a:buChar char="Ø"/>
            </a:pPr>
            <a:r>
              <a:rPr lang="es-CO" sz="1600" dirty="0">
                <a:effectLst>
                  <a:outerShdw blurRad="38100" dist="38100" dir="2700000" algn="tl">
                    <a:srgbClr val="000000">
                      <a:alpha val="43137"/>
                    </a:srgbClr>
                  </a:outerShdw>
                </a:effectLst>
                <a:latin typeface="Arial Narrow" pitchFamily="34" charset="0"/>
              </a:rPr>
              <a:t>Fortalecimiento de la Ludoteca del Municipio que Atiende la Primera Infancia</a:t>
            </a:r>
            <a:r>
              <a:rPr lang="es-CO" sz="16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Desarrollo </a:t>
            </a:r>
            <a:r>
              <a:rPr lang="es-CO" sz="1600" dirty="0">
                <a:effectLst>
                  <a:outerShdw blurRad="38100" dist="38100" dir="2700000" algn="tl">
                    <a:srgbClr val="000000">
                      <a:alpha val="43137"/>
                    </a:srgbClr>
                  </a:outerShdw>
                </a:effectLst>
                <a:latin typeface="Arial Narrow" pitchFamily="34" charset="0"/>
              </a:rPr>
              <a:t>de Actividades para la Prevención del Trabajo y Maltrato Infantil a través del Comité para la Erradicación del Trabajo Infantil </a:t>
            </a:r>
            <a:r>
              <a:rPr lang="es-CO" sz="1600" dirty="0" smtClean="0">
                <a:effectLst>
                  <a:outerShdw blurRad="38100" dist="38100" dir="2700000" algn="tl">
                    <a:srgbClr val="000000">
                      <a:alpha val="43137"/>
                    </a:srgbClr>
                  </a:outerShdw>
                </a:effectLst>
                <a:latin typeface="Arial Narrow" pitchFamily="34" charset="0"/>
              </a:rPr>
              <a:t>CETI.</a:t>
            </a:r>
          </a:p>
        </p:txBody>
      </p:sp>
      <p:pic>
        <p:nvPicPr>
          <p:cNvPr id="4" name="Imagen 3"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680" y="1049184"/>
            <a:ext cx="5904656" cy="1990868"/>
          </a:xfrm>
          <a:prstGeom prst="rect">
            <a:avLst/>
          </a:prstGeom>
        </p:spPr>
      </p:pic>
      <p:sp>
        <p:nvSpPr>
          <p:cNvPr id="22" name="Rectángulo 21"/>
          <p:cNvSpPr/>
          <p:nvPr/>
        </p:nvSpPr>
        <p:spPr>
          <a:xfrm>
            <a:off x="251520" y="6551766"/>
            <a:ext cx="4572000" cy="276999"/>
          </a:xfrm>
          <a:prstGeom prst="rect">
            <a:avLst/>
          </a:prstGeom>
        </p:spPr>
        <p:txBody>
          <a:bodyPr>
            <a:spAutoFit/>
          </a:bodyPr>
          <a:lstStyle/>
          <a:p>
            <a:r>
              <a:rPr lang="es-CO" sz="1200" dirty="0" smtClean="0">
                <a:latin typeface="Arial Narrow" panose="020B0606020202030204" pitchFamily="34" charset="0"/>
              </a:rPr>
              <a:t>Viviana Lozano Buitrago – Programas Sociales</a:t>
            </a:r>
            <a:endParaRPr lang="es-CO" sz="1200" dirty="0">
              <a:latin typeface="Arial Narrow" panose="020B0606020202030204" pitchFamily="34" charset="0"/>
            </a:endParaRPr>
          </a:p>
        </p:txBody>
      </p:sp>
      <p:pic>
        <p:nvPicPr>
          <p:cNvPr id="23"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268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Eje Desarrollo Integral del Ser</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Des. </a:t>
            </a:r>
            <a:r>
              <a:rPr lang="es-MX" sz="1000" dirty="0" err="1" smtClean="0">
                <a:solidFill>
                  <a:srgbClr val="FFFF00"/>
                </a:solidFill>
                <a:effectLst>
                  <a:outerShdw blurRad="38100" dist="38100" dir="2700000" algn="tl">
                    <a:srgbClr val="000000">
                      <a:alpha val="43137"/>
                    </a:srgbClr>
                  </a:outerShdw>
                </a:effectLst>
                <a:latin typeface="Arial Narrow" pitchFamily="34" charset="0"/>
              </a:rPr>
              <a:t>Int</a:t>
            </a:r>
            <a:r>
              <a:rPr lang="es-MX" sz="1000" dirty="0" smtClean="0">
                <a:solidFill>
                  <a:srgbClr val="FFFF00"/>
                </a:solidFill>
                <a:effectLst>
                  <a:outerShdw blurRad="38100" dist="38100" dir="2700000" algn="tl">
                    <a:srgbClr val="000000">
                      <a:alpha val="43137"/>
                    </a:srgbClr>
                  </a:outerShdw>
                </a:effectLst>
                <a:latin typeface="Arial Narrow" pitchFamily="34" charset="0"/>
              </a:rPr>
              <a:t>. Ser Humano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9" name="Imagen 18"/>
          <p:cNvPicPr>
            <a:picLocks noChangeAspect="1"/>
          </p:cNvPicPr>
          <p:nvPr/>
        </p:nvPicPr>
        <p:blipFill>
          <a:blip r:embed="rId5">
            <a:clrChange>
              <a:clrFrom>
                <a:srgbClr val="FFFFFF"/>
              </a:clrFrom>
              <a:clrTo>
                <a:srgbClr val="FFFFFF">
                  <a:alpha val="0"/>
                </a:srgbClr>
              </a:clrTo>
            </a:clrChange>
          </a:blip>
          <a:stretch>
            <a:fillRect/>
          </a:stretch>
        </p:blipFill>
        <p:spPr>
          <a:xfrm>
            <a:off x="937342" y="151090"/>
            <a:ext cx="826346" cy="622081"/>
          </a:xfrm>
          <a:prstGeom prst="rect">
            <a:avLst/>
          </a:prstGeom>
        </p:spPr>
      </p:pic>
      <p:sp>
        <p:nvSpPr>
          <p:cNvPr id="17" name="2 Marcador de contenido"/>
          <p:cNvSpPr>
            <a:spLocks noGrp="1"/>
          </p:cNvSpPr>
          <p:nvPr>
            <p:ph idx="1"/>
          </p:nvPr>
        </p:nvSpPr>
        <p:spPr>
          <a:xfrm>
            <a:off x="107504" y="1124744"/>
            <a:ext cx="8949680" cy="4894606"/>
          </a:xfrm>
        </p:spPr>
        <p:txBody>
          <a:bodyPr>
            <a:noAutofit/>
          </a:bodyPr>
          <a:lstStyle/>
          <a:p>
            <a:pPr marL="0" indent="0">
              <a:buNone/>
            </a:pPr>
            <a:r>
              <a:rPr lang="es-MX" sz="14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Gestión </a:t>
            </a:r>
            <a:r>
              <a:rPr lang="es-CO" sz="1450" dirty="0">
                <a:effectLst>
                  <a:outerShdw blurRad="38100" dist="38100" dir="2700000" algn="tl">
                    <a:srgbClr val="000000">
                      <a:alpha val="43137"/>
                    </a:srgbClr>
                  </a:outerShdw>
                </a:effectLst>
                <a:latin typeface="Arial Narrow" pitchFamily="34" charset="0"/>
              </a:rPr>
              <a:t>Municipal </a:t>
            </a:r>
            <a:r>
              <a:rPr lang="es-CO" sz="1450" dirty="0" smtClean="0">
                <a:effectLst>
                  <a:outerShdw blurRad="38100" dist="38100" dir="2700000" algn="tl">
                    <a:srgbClr val="000000">
                      <a:alpha val="43137"/>
                    </a:srgbClr>
                  </a:outerShdw>
                </a:effectLst>
                <a:latin typeface="Arial Narrow" pitchFamily="34" charset="0"/>
              </a:rPr>
              <a:t>con la Fundación </a:t>
            </a:r>
            <a:r>
              <a:rPr lang="es-CO" sz="1450" dirty="0" err="1" smtClean="0">
                <a:effectLst>
                  <a:outerShdw blurRad="38100" dist="38100" dir="2700000" algn="tl">
                    <a:srgbClr val="000000">
                      <a:alpha val="43137"/>
                    </a:srgbClr>
                  </a:outerShdw>
                </a:effectLst>
                <a:latin typeface="Arial Narrow" pitchFamily="34" charset="0"/>
              </a:rPr>
              <a:t>Proniño</a:t>
            </a:r>
            <a:r>
              <a:rPr lang="es-CO" sz="1450" dirty="0" smtClean="0">
                <a:effectLst>
                  <a:outerShdw blurRad="38100" dist="38100" dir="2700000" algn="tl">
                    <a:srgbClr val="000000">
                      <a:alpha val="43137"/>
                    </a:srgbClr>
                  </a:outerShdw>
                </a:effectLst>
                <a:latin typeface="Arial Narrow" pitchFamily="34" charset="0"/>
              </a:rPr>
              <a:t> para entrega </a:t>
            </a:r>
            <a:r>
              <a:rPr lang="es-CO" sz="1450" dirty="0">
                <a:effectLst>
                  <a:outerShdw blurRad="38100" dist="38100" dir="2700000" algn="tl">
                    <a:srgbClr val="000000">
                      <a:alpha val="43137"/>
                    </a:srgbClr>
                  </a:outerShdw>
                </a:effectLst>
                <a:latin typeface="Arial Narrow" pitchFamily="34" charset="0"/>
              </a:rPr>
              <a:t>de Kits </a:t>
            </a:r>
            <a:r>
              <a:rPr lang="es-CO" sz="1450" dirty="0" smtClean="0">
                <a:effectLst>
                  <a:outerShdw blurRad="38100" dist="38100" dir="2700000" algn="tl">
                    <a:srgbClr val="000000">
                      <a:alpha val="43137"/>
                    </a:srgbClr>
                  </a:outerShdw>
                </a:effectLst>
                <a:latin typeface="Arial Narrow" pitchFamily="34" charset="0"/>
              </a:rPr>
              <a:t>Escolares: alianza </a:t>
            </a:r>
            <a:r>
              <a:rPr lang="es-CO" sz="1450" dirty="0">
                <a:effectLst>
                  <a:outerShdw blurRad="38100" dist="38100" dir="2700000" algn="tl">
                    <a:srgbClr val="000000">
                      <a:alpha val="43137"/>
                    </a:srgbClr>
                  </a:outerShdw>
                </a:effectLst>
                <a:latin typeface="Arial Narrow" pitchFamily="34" charset="0"/>
              </a:rPr>
              <a:t>para </a:t>
            </a:r>
            <a:r>
              <a:rPr lang="es-CO" sz="1450" dirty="0" smtClean="0">
                <a:effectLst>
                  <a:outerShdw blurRad="38100" dist="38100" dir="2700000" algn="tl">
                    <a:srgbClr val="000000">
                      <a:alpha val="43137"/>
                    </a:srgbClr>
                  </a:outerShdw>
                </a:effectLst>
                <a:latin typeface="Arial Narrow" pitchFamily="34" charset="0"/>
              </a:rPr>
              <a:t>erradicar trabajo </a:t>
            </a:r>
            <a:r>
              <a:rPr lang="es-CO" sz="1450" dirty="0">
                <a:effectLst>
                  <a:outerShdw blurRad="38100" dist="38100" dir="2700000" algn="tl">
                    <a:srgbClr val="000000">
                      <a:alpha val="43137"/>
                    </a:srgbClr>
                  </a:outerShdw>
                </a:effectLst>
                <a:latin typeface="Arial Narrow" pitchFamily="34" charset="0"/>
              </a:rPr>
              <a:t>y </a:t>
            </a:r>
            <a:r>
              <a:rPr lang="es-CO" sz="1450" dirty="0" smtClean="0">
                <a:effectLst>
                  <a:outerShdw blurRad="38100" dist="38100" dir="2700000" algn="tl">
                    <a:srgbClr val="000000">
                      <a:alpha val="43137"/>
                    </a:srgbClr>
                  </a:outerShdw>
                </a:effectLst>
                <a:latin typeface="Arial Narrow" pitchFamily="34" charset="0"/>
              </a:rPr>
              <a:t>maltrato infantil.</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Aprobación </a:t>
            </a:r>
            <a:r>
              <a:rPr lang="es-CO" sz="1450" dirty="0">
                <a:effectLst>
                  <a:outerShdw blurRad="38100" dist="38100" dir="2700000" algn="tl">
                    <a:srgbClr val="000000">
                      <a:alpha val="43137"/>
                    </a:srgbClr>
                  </a:outerShdw>
                </a:effectLst>
                <a:latin typeface="Arial Narrow" pitchFamily="34" charset="0"/>
              </a:rPr>
              <a:t>de la Política Pública de Infancia y Adolescencia en el Municipio de Flandes</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Apoyar </a:t>
            </a:r>
            <a:r>
              <a:rPr lang="es-CO" sz="1450" dirty="0">
                <a:effectLst>
                  <a:outerShdw blurRad="38100" dist="38100" dir="2700000" algn="tl">
                    <a:srgbClr val="000000">
                      <a:alpha val="43137"/>
                    </a:srgbClr>
                  </a:outerShdw>
                </a:effectLst>
                <a:latin typeface="Arial Narrow" pitchFamily="34" charset="0"/>
              </a:rPr>
              <a:t>y fortalecer el bienestar del menor que infringe el decreto 057 de 2010 y protección en un hogar de paso transitorio que fortalece los valores</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Programa </a:t>
            </a:r>
            <a:r>
              <a:rPr lang="es-CO" sz="1450" dirty="0">
                <a:effectLst>
                  <a:outerShdw blurRad="38100" dist="38100" dir="2700000" algn="tl">
                    <a:srgbClr val="000000">
                      <a:alpha val="43137"/>
                    </a:srgbClr>
                  </a:outerShdw>
                </a:effectLst>
                <a:latin typeface="Arial Narrow" pitchFamily="34" charset="0"/>
              </a:rPr>
              <a:t>de rehabilitación y protección de los niños, niñas y adolescentes del </a:t>
            </a:r>
            <a:r>
              <a:rPr lang="es-CO" sz="145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Gestión </a:t>
            </a:r>
            <a:r>
              <a:rPr lang="es-CO" sz="1450" dirty="0">
                <a:effectLst>
                  <a:outerShdw blurRad="38100" dist="38100" dir="2700000" algn="tl">
                    <a:srgbClr val="000000">
                      <a:alpha val="43137"/>
                    </a:srgbClr>
                  </a:outerShdw>
                </a:effectLst>
                <a:latin typeface="Arial Narrow" pitchFamily="34" charset="0"/>
              </a:rPr>
              <a:t>Municipal para el Fortalecimiento y Funcionamiento del Hogar de Paso para la Atención Integral del Adulto Mayor en el Municipio (Arriendo, Coordinador y Transporte</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Mejoramiento </a:t>
            </a:r>
            <a:r>
              <a:rPr lang="es-CO" sz="1450" dirty="0">
                <a:effectLst>
                  <a:outerShdw blurRad="38100" dist="38100" dir="2700000" algn="tl">
                    <a:srgbClr val="000000">
                      <a:alpha val="43137"/>
                    </a:srgbClr>
                  </a:outerShdw>
                </a:effectLst>
                <a:latin typeface="Arial Narrow" pitchFamily="34" charset="0"/>
              </a:rPr>
              <a:t>de la Calidad de vida del Adulto Mayor de la zona Urbana y </a:t>
            </a:r>
            <a:r>
              <a:rPr lang="es-CO" sz="1450" dirty="0" smtClean="0">
                <a:effectLst>
                  <a:outerShdw blurRad="38100" dist="38100" dir="2700000" algn="tl">
                    <a:srgbClr val="000000">
                      <a:alpha val="43137"/>
                    </a:srgbClr>
                  </a:outerShdw>
                </a:effectLst>
                <a:latin typeface="Arial Narrow" pitchFamily="34" charset="0"/>
              </a:rPr>
              <a:t>Rural: Implantación </a:t>
            </a:r>
            <a:r>
              <a:rPr lang="es-CO" sz="1450" dirty="0">
                <a:effectLst>
                  <a:outerShdw blurRad="38100" dist="38100" dir="2700000" algn="tl">
                    <a:srgbClr val="000000">
                      <a:alpha val="43137"/>
                    </a:srgbClr>
                  </a:outerShdw>
                </a:effectLst>
                <a:latin typeface="Arial Narrow" pitchFamily="34" charset="0"/>
              </a:rPr>
              <a:t>de Prótesis dentales</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Fortalecimiento </a:t>
            </a:r>
            <a:r>
              <a:rPr lang="es-CO" sz="1450" dirty="0">
                <a:effectLst>
                  <a:outerShdw blurRad="38100" dist="38100" dir="2700000" algn="tl">
                    <a:srgbClr val="000000">
                      <a:alpha val="43137"/>
                    </a:srgbClr>
                  </a:outerShdw>
                </a:effectLst>
                <a:latin typeface="Arial Narrow" pitchFamily="34" charset="0"/>
              </a:rPr>
              <a:t>y Continuidad al Programa Colombia Mayor, para la entrega de subsidios de forma Bimestral en el Municipio</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Programa </a:t>
            </a:r>
            <a:r>
              <a:rPr lang="es-CO" sz="1450" dirty="0">
                <a:effectLst>
                  <a:outerShdw blurRad="38100" dist="38100" dir="2700000" algn="tl">
                    <a:srgbClr val="000000">
                      <a:alpha val="43137"/>
                    </a:srgbClr>
                  </a:outerShdw>
                </a:effectLst>
                <a:latin typeface="Arial Narrow" pitchFamily="34" charset="0"/>
              </a:rPr>
              <a:t>de Recreación dirigida y de Aprovechamiento del Tiempo libre para el Adulto Mayor</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Fortalecer </a:t>
            </a:r>
            <a:r>
              <a:rPr lang="es-CO" sz="1450" dirty="0">
                <a:effectLst>
                  <a:outerShdw blurRad="38100" dist="38100" dir="2700000" algn="tl">
                    <a:srgbClr val="000000">
                      <a:alpha val="43137"/>
                    </a:srgbClr>
                  </a:outerShdw>
                </a:effectLst>
                <a:latin typeface="Arial Narrow" pitchFamily="34" charset="0"/>
              </a:rPr>
              <a:t>el desarrollo auto-sostenible </a:t>
            </a:r>
            <a:r>
              <a:rPr lang="es-CO" sz="1450" dirty="0" smtClean="0">
                <a:effectLst>
                  <a:outerShdw blurRad="38100" dist="38100" dir="2700000" algn="tl">
                    <a:srgbClr val="000000">
                      <a:alpha val="43137"/>
                    </a:srgbClr>
                  </a:outerShdw>
                </a:effectLst>
                <a:latin typeface="Arial Narrow" pitchFamily="34" charset="0"/>
              </a:rPr>
              <a:t>con proyectos productivos: Aprendizaje </a:t>
            </a:r>
            <a:r>
              <a:rPr lang="es-CO" sz="1450" dirty="0">
                <a:effectLst>
                  <a:outerShdw blurRad="38100" dist="38100" dir="2700000" algn="tl">
                    <a:srgbClr val="000000">
                      <a:alpha val="43137"/>
                    </a:srgbClr>
                  </a:outerShdw>
                </a:effectLst>
                <a:latin typeface="Arial Narrow" pitchFamily="34" charset="0"/>
              </a:rPr>
              <a:t>de Panadería para la población </a:t>
            </a:r>
            <a:r>
              <a:rPr lang="es-CO" sz="1450" dirty="0" smtClean="0">
                <a:effectLst>
                  <a:outerShdw blurRad="38100" dist="38100" dir="2700000" algn="tl">
                    <a:srgbClr val="000000">
                      <a:alpha val="43137"/>
                    </a:srgbClr>
                  </a:outerShdw>
                </a:effectLst>
                <a:latin typeface="Arial Narrow" pitchFamily="34" charset="0"/>
              </a:rPr>
              <a:t>desplazada.</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Programas </a:t>
            </a:r>
            <a:r>
              <a:rPr lang="es-CO" sz="1450" dirty="0">
                <a:effectLst>
                  <a:outerShdw blurRad="38100" dist="38100" dir="2700000" algn="tl">
                    <a:srgbClr val="000000">
                      <a:alpha val="43137"/>
                    </a:srgbClr>
                  </a:outerShdw>
                </a:effectLst>
                <a:latin typeface="Arial Narrow" pitchFamily="34" charset="0"/>
              </a:rPr>
              <a:t>de apoyo a </a:t>
            </a:r>
            <a:r>
              <a:rPr lang="es-CO" sz="1450" dirty="0" smtClean="0">
                <a:effectLst>
                  <a:outerShdw blurRad="38100" dist="38100" dir="2700000" algn="tl">
                    <a:srgbClr val="000000">
                      <a:alpha val="43137"/>
                    </a:srgbClr>
                  </a:outerShdw>
                </a:effectLst>
                <a:latin typeface="Arial Narrow" pitchFamily="34" charset="0"/>
              </a:rPr>
              <a:t>población </a:t>
            </a:r>
            <a:r>
              <a:rPr lang="es-CO" sz="1450" dirty="0">
                <a:effectLst>
                  <a:outerShdw blurRad="38100" dist="38100" dir="2700000" algn="tl">
                    <a:srgbClr val="000000">
                      <a:alpha val="43137"/>
                    </a:srgbClr>
                  </a:outerShdw>
                </a:effectLst>
                <a:latin typeface="Arial Narrow" pitchFamily="34" charset="0"/>
              </a:rPr>
              <a:t>desplazada consistente en la entrega de Alimentos no Perecederos (Subsidio de Mercado</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Programas </a:t>
            </a:r>
            <a:r>
              <a:rPr lang="es-CO" sz="1450" dirty="0">
                <a:effectLst>
                  <a:outerShdw blurRad="38100" dist="38100" dir="2700000" algn="tl">
                    <a:srgbClr val="000000">
                      <a:alpha val="43137"/>
                    </a:srgbClr>
                  </a:outerShdw>
                </a:effectLst>
                <a:latin typeface="Arial Narrow" pitchFamily="34" charset="0"/>
              </a:rPr>
              <a:t>de apoyo a la población desplazada consistente en la entrega de un Subsidio Económico (Subsidio de Arriendo</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Gestión </a:t>
            </a:r>
            <a:r>
              <a:rPr lang="es-CO" sz="1450" dirty="0">
                <a:effectLst>
                  <a:outerShdw blurRad="38100" dist="38100" dir="2700000" algn="tl">
                    <a:srgbClr val="000000">
                      <a:alpha val="43137"/>
                    </a:srgbClr>
                  </a:outerShdw>
                </a:effectLst>
                <a:latin typeface="Arial Narrow" pitchFamily="34" charset="0"/>
              </a:rPr>
              <a:t>Municipal para la Atención Integral de más de 100 Niños, Niñas y Jóvenes en situación de DISCAPACIDAD de la zona Urbana y Rural a través del Convenio con la Fundación Liceo los Ángeles</a:t>
            </a:r>
            <a:r>
              <a:rPr lang="es-CO" sz="14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450" dirty="0">
                <a:effectLst>
                  <a:outerShdw blurRad="38100" dist="38100" dir="2700000" algn="tl">
                    <a:srgbClr val="000000">
                      <a:alpha val="43137"/>
                    </a:srgbClr>
                  </a:outerShdw>
                </a:effectLst>
                <a:latin typeface="Arial Narrow" pitchFamily="34" charset="0"/>
              </a:rPr>
              <a:t>Atención Integral a Niños en situación de Discapacidad para un buen aprendizaje en el Sector RURAL del </a:t>
            </a:r>
            <a:r>
              <a:rPr lang="es-CO" sz="145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450" dirty="0" smtClean="0">
                <a:effectLst>
                  <a:outerShdw blurRad="38100" dist="38100" dir="2700000" algn="tl">
                    <a:srgbClr val="000000">
                      <a:alpha val="43137"/>
                    </a:srgbClr>
                  </a:outerShdw>
                </a:effectLst>
                <a:latin typeface="Arial Narrow" pitchFamily="34" charset="0"/>
              </a:rPr>
              <a:t>Gestión </a:t>
            </a:r>
            <a:r>
              <a:rPr lang="es-CO" sz="1450" dirty="0">
                <a:effectLst>
                  <a:outerShdw blurRad="38100" dist="38100" dir="2700000" algn="tl">
                    <a:srgbClr val="000000">
                      <a:alpha val="43137"/>
                    </a:srgbClr>
                  </a:outerShdw>
                </a:effectLst>
                <a:latin typeface="Arial Narrow" pitchFamily="34" charset="0"/>
              </a:rPr>
              <a:t>Municipal para la Continuidad y Fortalecimiento del Programa Nacional de Más Familias en Acción en el Municipio.</a:t>
            </a:r>
            <a:endParaRPr lang="es-CO" sz="1450" dirty="0" smtClean="0">
              <a:effectLst>
                <a:outerShdw blurRad="38100" dist="38100" dir="2700000" algn="tl">
                  <a:srgbClr val="000000">
                    <a:alpha val="43137"/>
                  </a:srgbClr>
                </a:outerShdw>
              </a:effectLst>
              <a:latin typeface="Arial Narrow" pitchFamily="34" charset="0"/>
            </a:endParaRPr>
          </a:p>
        </p:txBody>
      </p:sp>
      <p:sp>
        <p:nvSpPr>
          <p:cNvPr id="21" name="2 Marcador de contenido"/>
          <p:cNvSpPr txBox="1">
            <a:spLocks/>
          </p:cNvSpPr>
          <p:nvPr/>
        </p:nvSpPr>
        <p:spPr>
          <a:xfrm>
            <a:off x="251520" y="6195856"/>
            <a:ext cx="4032448" cy="54551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Población Vulnerable</a:t>
            </a:r>
            <a:endParaRPr lang="es-CO" dirty="0">
              <a:effectLst>
                <a:outerShdw blurRad="38100" dist="38100" dir="2700000" algn="tl">
                  <a:srgbClr val="000000">
                    <a:alpha val="43137"/>
                  </a:srgbClr>
                </a:outerShdw>
              </a:effectLst>
              <a:latin typeface="Arial Narrow" pitchFamily="34" charset="0"/>
            </a:endParaRPr>
          </a:p>
        </p:txBody>
      </p:sp>
      <p:sp>
        <p:nvSpPr>
          <p:cNvPr id="20" name="Rectángulo 19"/>
          <p:cNvSpPr/>
          <p:nvPr/>
        </p:nvSpPr>
        <p:spPr>
          <a:xfrm>
            <a:off x="251520" y="6551766"/>
            <a:ext cx="4572000" cy="276999"/>
          </a:xfrm>
          <a:prstGeom prst="rect">
            <a:avLst/>
          </a:prstGeom>
        </p:spPr>
        <p:txBody>
          <a:bodyPr>
            <a:spAutoFit/>
          </a:bodyPr>
          <a:lstStyle/>
          <a:p>
            <a:r>
              <a:rPr lang="es-CO" sz="1200" dirty="0" smtClean="0">
                <a:latin typeface="Arial Narrow" panose="020B0606020202030204" pitchFamily="34" charset="0"/>
              </a:rPr>
              <a:t>Viviana Lozano Buitrago – Programas Sociales</a:t>
            </a:r>
            <a:endParaRPr lang="es-CO" sz="1200" dirty="0">
              <a:latin typeface="Arial Narrow" panose="020B0606020202030204" pitchFamily="34" charset="0"/>
            </a:endParaRPr>
          </a:p>
        </p:txBody>
      </p:sp>
      <p:pic>
        <p:nvPicPr>
          <p:cNvPr id="16"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074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179512" y="1659352"/>
            <a:ext cx="3672408" cy="4073904"/>
          </a:xfrm>
        </p:spPr>
        <p:txBody>
          <a:bodyPr>
            <a:normAutofit fontScale="77500" lnSpcReduction="20000"/>
          </a:bodyPr>
          <a:lstStyle/>
          <a:p>
            <a:pPr marL="0" indent="0">
              <a:buNone/>
            </a:pPr>
            <a:r>
              <a:rPr lang="es-MX" dirty="0" smtClean="0">
                <a:effectLst>
                  <a:outerShdw blurRad="38100" dist="38100" dir="2700000" algn="tl">
                    <a:srgbClr val="000000">
                      <a:alpha val="43137"/>
                    </a:srgbClr>
                  </a:outerShdw>
                </a:effectLst>
                <a:latin typeface="Arial Narrow" pitchFamily="34" charset="0"/>
              </a:rPr>
              <a:t>Conformado por los Sectores:</a:t>
            </a:r>
          </a:p>
          <a:p>
            <a:r>
              <a:rPr lang="es-CO" dirty="0" smtClean="0">
                <a:effectLst>
                  <a:outerShdw blurRad="38100" dist="38100" dir="2700000" algn="tl">
                    <a:srgbClr val="000000">
                      <a:alpha val="43137"/>
                    </a:srgbClr>
                  </a:outerShdw>
                </a:effectLst>
                <a:latin typeface="Arial Narrow" pitchFamily="34" charset="0"/>
              </a:rPr>
              <a:t>Vivienda</a:t>
            </a:r>
            <a:endParaRPr lang="es-CO" dirty="0">
              <a:effectLst>
                <a:outerShdw blurRad="38100" dist="38100" dir="2700000" algn="tl">
                  <a:srgbClr val="000000">
                    <a:alpha val="43137"/>
                  </a:srgbClr>
                </a:outerShdw>
              </a:effectLst>
              <a:latin typeface="Arial Narrow" pitchFamily="34" charset="0"/>
            </a:endParaRPr>
          </a:p>
          <a:p>
            <a:r>
              <a:rPr lang="es-CO" dirty="0" smtClean="0">
                <a:effectLst>
                  <a:outerShdw blurRad="38100" dist="38100" dir="2700000" algn="tl">
                    <a:srgbClr val="000000">
                      <a:alpha val="43137"/>
                    </a:srgbClr>
                  </a:outerShdw>
                </a:effectLst>
                <a:latin typeface="Arial Narrow" pitchFamily="34" charset="0"/>
              </a:rPr>
              <a:t>Agua </a:t>
            </a:r>
            <a:r>
              <a:rPr lang="es-CO" dirty="0">
                <a:effectLst>
                  <a:outerShdw blurRad="38100" dist="38100" dir="2700000" algn="tl">
                    <a:srgbClr val="000000">
                      <a:alpha val="43137"/>
                    </a:srgbClr>
                  </a:outerShdw>
                </a:effectLst>
                <a:latin typeface="Arial Narrow" pitchFamily="34" charset="0"/>
              </a:rPr>
              <a:t>Potable y Saneamiento Básico</a:t>
            </a:r>
          </a:p>
          <a:p>
            <a:r>
              <a:rPr lang="es-CO" dirty="0" smtClean="0">
                <a:effectLst>
                  <a:outerShdw blurRad="38100" dist="38100" dir="2700000" algn="tl">
                    <a:srgbClr val="000000">
                      <a:alpha val="43137"/>
                    </a:srgbClr>
                  </a:outerShdw>
                </a:effectLst>
                <a:latin typeface="Arial Narrow" pitchFamily="34" charset="0"/>
              </a:rPr>
              <a:t>Transporte </a:t>
            </a:r>
            <a:r>
              <a:rPr lang="es-CO" dirty="0">
                <a:effectLst>
                  <a:outerShdw blurRad="38100" dist="38100" dir="2700000" algn="tl">
                    <a:srgbClr val="000000">
                      <a:alpha val="43137"/>
                    </a:srgbClr>
                  </a:outerShdw>
                </a:effectLst>
                <a:latin typeface="Arial Narrow" pitchFamily="34" charset="0"/>
              </a:rPr>
              <a:t>– Vías Básico</a:t>
            </a:r>
          </a:p>
          <a:p>
            <a:r>
              <a:rPr lang="es-CO" dirty="0" smtClean="0">
                <a:effectLst>
                  <a:outerShdw blurRad="38100" dist="38100" dir="2700000" algn="tl">
                    <a:srgbClr val="000000">
                      <a:alpha val="43137"/>
                    </a:srgbClr>
                  </a:outerShdw>
                </a:effectLst>
                <a:latin typeface="Arial Narrow" pitchFamily="34" charset="0"/>
              </a:rPr>
              <a:t>Equipamiento </a:t>
            </a:r>
            <a:r>
              <a:rPr lang="es-CO" dirty="0">
                <a:effectLst>
                  <a:outerShdw blurRad="38100" dist="38100" dir="2700000" algn="tl">
                    <a:srgbClr val="000000">
                      <a:alpha val="43137"/>
                    </a:srgbClr>
                  </a:outerShdw>
                </a:effectLst>
                <a:latin typeface="Arial Narrow" pitchFamily="34" charset="0"/>
              </a:rPr>
              <a:t>Municipal </a:t>
            </a:r>
          </a:p>
          <a:p>
            <a:r>
              <a:rPr lang="es-CO" dirty="0" smtClean="0">
                <a:effectLst>
                  <a:outerShdw blurRad="38100" dist="38100" dir="2700000" algn="tl">
                    <a:srgbClr val="000000">
                      <a:alpha val="43137"/>
                    </a:srgbClr>
                  </a:outerShdw>
                </a:effectLst>
                <a:latin typeface="Arial Narrow" pitchFamily="34" charset="0"/>
              </a:rPr>
              <a:t>Otros </a:t>
            </a:r>
            <a:r>
              <a:rPr lang="es-CO" dirty="0">
                <a:effectLst>
                  <a:outerShdw blurRad="38100" dist="38100" dir="2700000" algn="tl">
                    <a:srgbClr val="000000">
                      <a:alpha val="43137"/>
                    </a:srgbClr>
                  </a:outerShdw>
                </a:effectLst>
                <a:latin typeface="Arial Narrow" pitchFamily="34" charset="0"/>
              </a:rPr>
              <a:t>Servicios Públicos</a:t>
            </a:r>
          </a:p>
          <a:p>
            <a:r>
              <a:rPr lang="es-CO" dirty="0" smtClean="0">
                <a:effectLst>
                  <a:outerShdw blurRad="38100" dist="38100" dir="2700000" algn="tl">
                    <a:srgbClr val="000000">
                      <a:alpha val="43137"/>
                    </a:srgbClr>
                  </a:outerShdw>
                </a:effectLst>
                <a:latin typeface="Arial Narrow" pitchFamily="34" charset="0"/>
              </a:rPr>
              <a:t>Prevención </a:t>
            </a:r>
            <a:r>
              <a:rPr lang="es-CO" dirty="0">
                <a:effectLst>
                  <a:outerShdw blurRad="38100" dist="38100" dir="2700000" algn="tl">
                    <a:srgbClr val="000000">
                      <a:alpha val="43137"/>
                    </a:srgbClr>
                  </a:outerShdw>
                </a:effectLst>
                <a:latin typeface="Arial Narrow" pitchFamily="34" charset="0"/>
              </a:rPr>
              <a:t>y Atención de </a:t>
            </a:r>
            <a:r>
              <a:rPr lang="es-CO" dirty="0" smtClean="0">
                <a:effectLst>
                  <a:outerShdw blurRad="38100" dist="38100" dir="2700000" algn="tl">
                    <a:srgbClr val="000000">
                      <a:alpha val="43137"/>
                    </a:srgbClr>
                  </a:outerShdw>
                </a:effectLst>
                <a:latin typeface="Arial Narrow" pitchFamily="34" charset="0"/>
              </a:rPr>
              <a:t>Desastres</a:t>
            </a:r>
          </a:p>
          <a:p>
            <a:r>
              <a:rPr lang="es-CO" dirty="0" smtClean="0">
                <a:effectLst>
                  <a:outerShdw blurRad="38100" dist="38100" dir="2700000" algn="tl">
                    <a:srgbClr val="000000">
                      <a:alpha val="43137"/>
                    </a:srgbClr>
                  </a:outerShdw>
                </a:effectLst>
                <a:latin typeface="Arial Narrow" pitchFamily="34" charset="0"/>
              </a:rPr>
              <a:t>SISBEN</a:t>
            </a:r>
            <a:endParaRPr lang="es-CO" dirty="0">
              <a:effectLst>
                <a:outerShdw blurRad="38100" dist="38100" dir="2700000" algn="tl">
                  <a:srgbClr val="000000">
                    <a:alpha val="43137"/>
                  </a:srgbClr>
                </a:outerShdw>
              </a:effectLst>
              <a:latin typeface="Arial Narrow" pitchFamily="34" charset="0"/>
            </a:endParaRPr>
          </a:p>
          <a:p>
            <a:pPr marL="0" indent="0">
              <a:buNone/>
            </a:pPr>
            <a:endParaRPr lang="es-MX" dirty="0" smtClean="0">
              <a:effectLst>
                <a:outerShdw blurRad="38100" dist="38100" dir="2700000" algn="tl">
                  <a:srgbClr val="000000">
                    <a:alpha val="43137"/>
                  </a:srgbClr>
                </a:outerShdw>
              </a:effectLst>
              <a:latin typeface="Arial Narrow" pitchFamily="34" charset="0"/>
            </a:endParaRPr>
          </a:p>
          <a:p>
            <a:pPr marL="0" indent="0">
              <a:buNone/>
            </a:pPr>
            <a:endParaRPr lang="es-ES" dirty="0">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pic>
        <p:nvPicPr>
          <p:cNvPr id="1026" name="Picture 2" descr="foto 3"/>
          <p:cNvPicPr>
            <a:picLocks noChangeAspect="1" noChangeArrowheads="1"/>
          </p:cNvPicPr>
          <p:nvPr/>
        </p:nvPicPr>
        <p:blipFill>
          <a:blip r:embed="rId6">
            <a:extLst>
              <a:ext uri="{28A0092B-C50C-407E-A947-70E740481C1C}">
                <a14:useLocalDpi xmlns:a14="http://schemas.microsoft.com/office/drawing/2010/main" val="0"/>
              </a:ext>
            </a:extLst>
          </a:blip>
          <a:srcRect l="4185" t="11923" r="8217"/>
          <a:stretch>
            <a:fillRect/>
          </a:stretch>
        </p:blipFill>
        <p:spPr bwMode="auto">
          <a:xfrm>
            <a:off x="4004380" y="1412776"/>
            <a:ext cx="4964705"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849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9" name="2 Marcador de contenido"/>
          <p:cNvSpPr txBox="1">
            <a:spLocks/>
          </p:cNvSpPr>
          <p:nvPr/>
        </p:nvSpPr>
        <p:spPr>
          <a:xfrm>
            <a:off x="251520"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Vivienda</a:t>
            </a:r>
            <a:endParaRPr lang="es-CO" dirty="0">
              <a:effectLst>
                <a:outerShdw blurRad="38100" dist="38100" dir="2700000" algn="tl">
                  <a:srgbClr val="000000">
                    <a:alpha val="43137"/>
                  </a:srgbClr>
                </a:outerShdw>
              </a:effectLst>
              <a:latin typeface="Arial Narrow" pitchFamily="34" charset="0"/>
            </a:endParaRPr>
          </a:p>
        </p:txBody>
      </p:sp>
      <p:sp>
        <p:nvSpPr>
          <p:cNvPr id="21" name="2 Marcador de contenido"/>
          <p:cNvSpPr>
            <a:spLocks noGrp="1"/>
          </p:cNvSpPr>
          <p:nvPr>
            <p:ph idx="1"/>
          </p:nvPr>
        </p:nvSpPr>
        <p:spPr>
          <a:xfrm>
            <a:off x="102012" y="3153709"/>
            <a:ext cx="8949680" cy="2923398"/>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Construcción </a:t>
            </a:r>
            <a:r>
              <a:rPr lang="es-CO" sz="1800" dirty="0">
                <a:effectLst>
                  <a:outerShdw blurRad="38100" dist="38100" dir="2700000" algn="tl">
                    <a:srgbClr val="000000">
                      <a:alpha val="43137"/>
                    </a:srgbClr>
                  </a:outerShdw>
                </a:effectLst>
                <a:latin typeface="Arial Narrow" pitchFamily="34" charset="0"/>
              </a:rPr>
              <a:t>de Redes de Media y Baja Tensión de la Urbanización Villa Magdalena III.  (Esta gestión beneficio a más de 300 familias</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Construcción </a:t>
            </a:r>
            <a:r>
              <a:rPr lang="es-CO" sz="1800" dirty="0">
                <a:effectLst>
                  <a:outerShdw blurRad="38100" dist="38100" dir="2700000" algn="tl">
                    <a:srgbClr val="000000">
                      <a:alpha val="43137"/>
                    </a:srgbClr>
                  </a:outerShdw>
                </a:effectLst>
                <a:latin typeface="Arial Narrow" pitchFamily="34" charset="0"/>
              </a:rPr>
              <a:t>de obras de mejoramiento de vivienda y saneamiento básico a familias del casco urbano y rural del Municipio, la selección de los beneficiarios se realiza bajo etapas de diagnóstico, evaluación y seguimiento</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Construcción </a:t>
            </a:r>
            <a:r>
              <a:rPr lang="es-CO" sz="1800" dirty="0">
                <a:effectLst>
                  <a:outerShdw blurRad="38100" dist="38100" dir="2700000" algn="tl">
                    <a:srgbClr val="000000">
                      <a:alpha val="43137"/>
                    </a:srgbClr>
                  </a:outerShdw>
                </a:effectLst>
                <a:latin typeface="Arial Narrow" pitchFamily="34" charset="0"/>
              </a:rPr>
              <a:t>de 14 viviendas urbanización Villa Magdalena III con subsidios complementarios aprobados en acuerdo 001 de 2013, acatando la Resolución 884 de 2012</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Pago </a:t>
            </a:r>
            <a:r>
              <a:rPr lang="es-CO" sz="1800" dirty="0">
                <a:effectLst>
                  <a:outerShdw blurRad="38100" dist="38100" dir="2700000" algn="tl">
                    <a:srgbClr val="000000">
                      <a:alpha val="43137"/>
                    </a:srgbClr>
                  </a:outerShdw>
                </a:effectLst>
                <a:latin typeface="Arial Narrow" pitchFamily="34" charset="0"/>
              </a:rPr>
              <a:t>elegibilidad ante </a:t>
            </a:r>
            <a:r>
              <a:rPr lang="es-CO" sz="1800" dirty="0" err="1">
                <a:effectLst>
                  <a:outerShdw blurRad="38100" dist="38100" dir="2700000" algn="tl">
                    <a:srgbClr val="000000">
                      <a:alpha val="43137"/>
                    </a:srgbClr>
                  </a:outerShdw>
                </a:effectLst>
                <a:latin typeface="Arial Narrow" pitchFamily="34" charset="0"/>
              </a:rPr>
              <a:t>Findeter</a:t>
            </a:r>
            <a:r>
              <a:rPr lang="es-CO" sz="1800" dirty="0">
                <a:effectLst>
                  <a:outerShdw blurRad="38100" dist="38100" dir="2700000" algn="tl">
                    <a:srgbClr val="000000">
                      <a:alpha val="43137"/>
                    </a:srgbClr>
                  </a:outerShdw>
                </a:effectLst>
                <a:latin typeface="Arial Narrow" pitchFamily="34" charset="0"/>
              </a:rPr>
              <a:t> proyecto Villa magdalena III ola invernal para 258 familias</a:t>
            </a:r>
            <a:r>
              <a:rPr lang="es-CO" sz="1800" dirty="0" smtClean="0">
                <a:effectLst>
                  <a:outerShdw blurRad="38100" dist="38100" dir="2700000" algn="tl">
                    <a:srgbClr val="000000">
                      <a:alpha val="43137"/>
                    </a:srgbClr>
                  </a:outerShdw>
                </a:effectLst>
                <a:latin typeface="Arial Narrow" pitchFamily="34" charset="0"/>
              </a:rPr>
              <a:t>.</a:t>
            </a:r>
          </a:p>
        </p:txBody>
      </p:sp>
      <p:pic>
        <p:nvPicPr>
          <p:cNvPr id="6" name="Imagen 5"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912" y="1052736"/>
            <a:ext cx="7028060" cy="2160000"/>
          </a:xfrm>
          <a:prstGeom prst="rect">
            <a:avLst/>
          </a:prstGeom>
        </p:spPr>
      </p:pic>
      <p:sp>
        <p:nvSpPr>
          <p:cNvPr id="23" name="Rectángulo 22"/>
          <p:cNvSpPr/>
          <p:nvPr/>
        </p:nvSpPr>
        <p:spPr>
          <a:xfrm>
            <a:off x="286502" y="6522533"/>
            <a:ext cx="3274230" cy="307777"/>
          </a:xfrm>
          <a:prstGeom prst="rect">
            <a:avLst/>
          </a:prstGeom>
        </p:spPr>
        <p:txBody>
          <a:bodyPr wrap="none">
            <a:spAutoFit/>
          </a:bodyPr>
          <a:lstStyle/>
          <a:p>
            <a:pPr>
              <a:defRPr/>
            </a:pPr>
            <a:r>
              <a:rPr lang="es-CO" sz="1400" dirty="0">
                <a:latin typeface="Arial Narrow" panose="020B0606020202030204" pitchFamily="34" charset="0"/>
              </a:rPr>
              <a:t>Ruth </a:t>
            </a:r>
            <a:r>
              <a:rPr lang="es-CO" sz="1400" dirty="0" err="1">
                <a:latin typeface="Arial Narrow" panose="020B0606020202030204" pitchFamily="34" charset="0"/>
              </a:rPr>
              <a:t>Aleida</a:t>
            </a:r>
            <a:r>
              <a:rPr lang="es-CO" sz="1400" dirty="0">
                <a:latin typeface="Arial Narrow" panose="020B0606020202030204" pitchFamily="34" charset="0"/>
              </a:rPr>
              <a:t> Cárdenas – </a:t>
            </a:r>
            <a:r>
              <a:rPr lang="es-CO" sz="1400" dirty="0" smtClean="0">
                <a:latin typeface="Arial Narrow" panose="020B0606020202030204" pitchFamily="34" charset="0"/>
              </a:rPr>
              <a:t>Coordinadora Vivienda</a:t>
            </a:r>
            <a:endParaRPr lang="es-CO" sz="1400" dirty="0">
              <a:latin typeface="Arial Narrow" panose="020B0606020202030204" pitchFamily="34" charset="0"/>
            </a:endParaRPr>
          </a:p>
        </p:txBody>
      </p:sp>
      <p:pic>
        <p:nvPicPr>
          <p:cNvPr id="24"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020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21" name="2 Marcador de contenido"/>
          <p:cNvSpPr>
            <a:spLocks noGrp="1"/>
          </p:cNvSpPr>
          <p:nvPr>
            <p:ph idx="1"/>
          </p:nvPr>
        </p:nvSpPr>
        <p:spPr>
          <a:xfrm>
            <a:off x="102012" y="1081666"/>
            <a:ext cx="8949680" cy="4363558"/>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50" dirty="0" smtClean="0">
                <a:effectLst>
                  <a:outerShdw blurRad="38100" dist="38100" dir="2700000" algn="tl">
                    <a:srgbClr val="000000">
                      <a:alpha val="43137"/>
                    </a:srgbClr>
                  </a:outerShdw>
                </a:effectLst>
                <a:latin typeface="Arial Narrow" pitchFamily="34" charset="0"/>
              </a:rPr>
              <a:t>Compra </a:t>
            </a:r>
            <a:r>
              <a:rPr lang="es-CO" sz="1850" dirty="0">
                <a:effectLst>
                  <a:outerShdw blurRad="38100" dist="38100" dir="2700000" algn="tl">
                    <a:srgbClr val="000000">
                      <a:alpha val="43137"/>
                    </a:srgbClr>
                  </a:outerShdw>
                </a:effectLst>
                <a:latin typeface="Arial Narrow" pitchFamily="34" charset="0"/>
              </a:rPr>
              <a:t>de lote para reubicar 513 familias afectadas por ola invernal aprobadas mediante convenio 080 de 2012 fondo de adaptación</a:t>
            </a:r>
            <a:r>
              <a:rPr lang="es-CO" sz="18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50" dirty="0" smtClean="0">
                <a:effectLst>
                  <a:outerShdw blurRad="38100" dist="38100" dir="2700000" algn="tl">
                    <a:srgbClr val="000000">
                      <a:alpha val="43137"/>
                    </a:srgbClr>
                  </a:outerShdw>
                </a:effectLst>
                <a:latin typeface="Arial Narrow" pitchFamily="34" charset="0"/>
              </a:rPr>
              <a:t>Compra </a:t>
            </a:r>
            <a:r>
              <a:rPr lang="es-CO" sz="1850" dirty="0">
                <a:effectLst>
                  <a:outerShdw blurRad="38100" dist="38100" dir="2700000" algn="tl">
                    <a:srgbClr val="000000">
                      <a:alpha val="43137"/>
                    </a:srgbClr>
                  </a:outerShdw>
                </a:effectLst>
                <a:latin typeface="Arial Narrow" pitchFamily="34" charset="0"/>
              </a:rPr>
              <a:t>de un Lote para la Construcción de Vivienda Tipo VIS para Servidores Públicos del Municipio</a:t>
            </a:r>
            <a:r>
              <a:rPr lang="es-CO" sz="18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50" dirty="0" smtClean="0">
                <a:effectLst>
                  <a:outerShdw blurRad="38100" dist="38100" dir="2700000" algn="tl">
                    <a:srgbClr val="000000">
                      <a:alpha val="43137"/>
                    </a:srgbClr>
                  </a:outerShdw>
                </a:effectLst>
                <a:latin typeface="Arial Narrow" pitchFamily="34" charset="0"/>
              </a:rPr>
              <a:t>Aunar </a:t>
            </a:r>
            <a:r>
              <a:rPr lang="es-CO" sz="1850" dirty="0">
                <a:effectLst>
                  <a:outerShdw blurRad="38100" dist="38100" dir="2700000" algn="tl">
                    <a:srgbClr val="000000">
                      <a:alpha val="43137"/>
                    </a:srgbClr>
                  </a:outerShdw>
                </a:effectLst>
                <a:latin typeface="Arial Narrow" pitchFamily="34" charset="0"/>
              </a:rPr>
              <a:t>esfuerzos entre el Departamento del Tolima y el Municipio para contratar la construcción de obras de urbanismo faltantes en la urbanización Villa Mariana del Municipio, en desarrollo del proyecto de construcción y mejoramiento de vivienda urbana del departamento</a:t>
            </a:r>
            <a:r>
              <a:rPr lang="es-CO" sz="18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50" dirty="0" smtClean="0">
                <a:effectLst>
                  <a:outerShdw blurRad="38100" dist="38100" dir="2700000" algn="tl">
                    <a:srgbClr val="000000">
                      <a:alpha val="43137"/>
                    </a:srgbClr>
                  </a:outerShdw>
                </a:effectLst>
                <a:latin typeface="Arial Narrow" pitchFamily="34" charset="0"/>
              </a:rPr>
              <a:t>Ampliación </a:t>
            </a:r>
            <a:r>
              <a:rPr lang="es-CO" sz="1850" dirty="0">
                <a:effectLst>
                  <a:outerShdw blurRad="38100" dist="38100" dir="2700000" algn="tl">
                    <a:srgbClr val="000000">
                      <a:alpha val="43137"/>
                    </a:srgbClr>
                  </a:outerShdw>
                </a:effectLst>
                <a:latin typeface="Arial Narrow" pitchFamily="34" charset="0"/>
              </a:rPr>
              <a:t>y construcción de redes de acueducto de los proyectos de vivienda prioritaria dando cumplimiento a la resolución 884 para la entrega de las primeras 56 viviendas de Villa Magdalena III villa Lucia, villa Mariana villa Magdalena II</a:t>
            </a:r>
            <a:r>
              <a:rPr lang="es-CO" sz="185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50" dirty="0" smtClean="0">
                <a:effectLst>
                  <a:outerShdw blurRad="38100" dist="38100" dir="2700000" algn="tl">
                    <a:srgbClr val="000000">
                      <a:alpha val="43137"/>
                    </a:srgbClr>
                  </a:outerShdw>
                </a:effectLst>
                <a:latin typeface="Arial Narrow" pitchFamily="34" charset="0"/>
              </a:rPr>
              <a:t>Realizar </a:t>
            </a:r>
            <a:r>
              <a:rPr lang="es-CO" sz="1850" dirty="0">
                <a:effectLst>
                  <a:outerShdw blurRad="38100" dist="38100" dir="2700000" algn="tl">
                    <a:srgbClr val="000000">
                      <a:alpha val="43137"/>
                    </a:srgbClr>
                  </a:outerShdw>
                </a:effectLst>
                <a:latin typeface="Arial Narrow" pitchFamily="34" charset="0"/>
              </a:rPr>
              <a:t>el mejoramiento de cubierta aislado de piso de las manzanas J casa 3,4,7,9 11 manzana H casa 1,2,3,4,5,6,7,8,9,10,11,12,13,14,y 15 y la limpieza del lote restante de la Urbanización Villa Magdalena III.</a:t>
            </a:r>
            <a:endParaRPr lang="es-CO" sz="1850" dirty="0" smtClean="0">
              <a:effectLst>
                <a:outerShdw blurRad="38100" dist="38100" dir="2700000" algn="tl">
                  <a:srgbClr val="000000">
                    <a:alpha val="43137"/>
                  </a:srgbClr>
                </a:outerShdw>
              </a:effectLst>
              <a:latin typeface="Arial Narrow" pitchFamily="34" charset="0"/>
            </a:endParaRPr>
          </a:p>
        </p:txBody>
      </p:sp>
      <p:sp>
        <p:nvSpPr>
          <p:cNvPr id="17" name="2 Marcador de contenido"/>
          <p:cNvSpPr txBox="1">
            <a:spLocks/>
          </p:cNvSpPr>
          <p:nvPr/>
        </p:nvSpPr>
        <p:spPr>
          <a:xfrm>
            <a:off x="251520"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Vivienda</a:t>
            </a:r>
            <a:endParaRPr lang="es-CO" dirty="0">
              <a:effectLst>
                <a:outerShdw blurRad="38100" dist="38100" dir="2700000" algn="tl">
                  <a:srgbClr val="000000">
                    <a:alpha val="43137"/>
                  </a:srgbClr>
                </a:outerShdw>
              </a:effectLst>
              <a:latin typeface="Arial Narrow" pitchFamily="34" charset="0"/>
            </a:endParaRPr>
          </a:p>
        </p:txBody>
      </p:sp>
      <p:sp>
        <p:nvSpPr>
          <p:cNvPr id="22" name="Rectángulo 21"/>
          <p:cNvSpPr/>
          <p:nvPr/>
        </p:nvSpPr>
        <p:spPr>
          <a:xfrm>
            <a:off x="286502" y="6522533"/>
            <a:ext cx="3274230" cy="307777"/>
          </a:xfrm>
          <a:prstGeom prst="rect">
            <a:avLst/>
          </a:prstGeom>
        </p:spPr>
        <p:txBody>
          <a:bodyPr wrap="none">
            <a:spAutoFit/>
          </a:bodyPr>
          <a:lstStyle/>
          <a:p>
            <a:pPr>
              <a:defRPr/>
            </a:pPr>
            <a:r>
              <a:rPr lang="es-CO" sz="1400" dirty="0">
                <a:latin typeface="Arial Narrow" panose="020B0606020202030204" pitchFamily="34" charset="0"/>
              </a:rPr>
              <a:t>Ruth </a:t>
            </a:r>
            <a:r>
              <a:rPr lang="es-CO" sz="1400" dirty="0" err="1">
                <a:latin typeface="Arial Narrow" panose="020B0606020202030204" pitchFamily="34" charset="0"/>
              </a:rPr>
              <a:t>Aleida</a:t>
            </a:r>
            <a:r>
              <a:rPr lang="es-CO" sz="1400" dirty="0">
                <a:latin typeface="Arial Narrow" panose="020B0606020202030204" pitchFamily="34" charset="0"/>
              </a:rPr>
              <a:t> Cárdenas – </a:t>
            </a:r>
            <a:r>
              <a:rPr lang="es-CO" sz="1400" dirty="0" smtClean="0">
                <a:latin typeface="Arial Narrow" panose="020B0606020202030204" pitchFamily="34" charset="0"/>
              </a:rPr>
              <a:t>Coordinadora Vivienda</a:t>
            </a:r>
            <a:endParaRPr lang="es-CO" sz="1400" dirty="0">
              <a:latin typeface="Arial Narrow" panose="020B0606020202030204" pitchFamily="34" charset="0"/>
            </a:endParaRPr>
          </a:p>
        </p:txBody>
      </p:sp>
      <p:pic>
        <p:nvPicPr>
          <p:cNvPr id="24"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21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9" name="2 Marcador de contenido"/>
          <p:cNvSpPr txBox="1">
            <a:spLocks/>
          </p:cNvSpPr>
          <p:nvPr/>
        </p:nvSpPr>
        <p:spPr>
          <a:xfrm>
            <a:off x="251520" y="6237312"/>
            <a:ext cx="4320480" cy="47350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agua potable y saneamiento básico</a:t>
            </a:r>
            <a:endParaRPr lang="es-CO" dirty="0">
              <a:effectLst>
                <a:outerShdw blurRad="38100" dist="38100" dir="2700000" algn="tl">
                  <a:srgbClr val="000000">
                    <a:alpha val="43137"/>
                  </a:srgbClr>
                </a:outerShdw>
              </a:effectLst>
              <a:latin typeface="Arial Narrow" pitchFamily="34" charset="0"/>
            </a:endParaRPr>
          </a:p>
        </p:txBody>
      </p:sp>
      <p:sp>
        <p:nvSpPr>
          <p:cNvPr id="21" name="2 Marcador de contenido"/>
          <p:cNvSpPr>
            <a:spLocks noGrp="1"/>
          </p:cNvSpPr>
          <p:nvPr>
            <p:ph idx="1"/>
          </p:nvPr>
        </p:nvSpPr>
        <p:spPr>
          <a:xfrm>
            <a:off x="102012" y="3107099"/>
            <a:ext cx="8949680" cy="3003129"/>
          </a:xfrm>
        </p:spPr>
        <p:txBody>
          <a:bodyPr>
            <a:noAutofit/>
          </a:bodyPr>
          <a:lstStyle/>
          <a:p>
            <a:pPr marL="0" indent="0">
              <a:buNone/>
            </a:pPr>
            <a:r>
              <a:rPr lang="es-MX" sz="16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Mejoramiento </a:t>
            </a:r>
            <a:r>
              <a:rPr lang="es-CO" sz="1600" dirty="0">
                <a:effectLst>
                  <a:outerShdw blurRad="38100" dist="38100" dir="2700000" algn="tl">
                    <a:srgbClr val="000000">
                      <a:alpha val="43137"/>
                    </a:srgbClr>
                  </a:outerShdw>
                </a:effectLst>
                <a:latin typeface="Arial Narrow" pitchFamily="34" charset="0"/>
              </a:rPr>
              <a:t>de la Calidad del Agua a través del Convenio interadministrativo con </a:t>
            </a:r>
            <a:r>
              <a:rPr lang="es-CO" sz="1600" dirty="0" err="1">
                <a:effectLst>
                  <a:outerShdw blurRad="38100" dist="38100" dir="2700000" algn="tl">
                    <a:srgbClr val="000000">
                      <a:alpha val="43137"/>
                    </a:srgbClr>
                  </a:outerShdw>
                </a:effectLst>
                <a:latin typeface="Arial Narrow" pitchFamily="34" charset="0"/>
              </a:rPr>
              <a:t>Espuflan</a:t>
            </a:r>
            <a:r>
              <a:rPr lang="es-CO" sz="1600" dirty="0">
                <a:effectLst>
                  <a:outerShdw blurRad="38100" dist="38100" dir="2700000" algn="tl">
                    <a:srgbClr val="000000">
                      <a:alpha val="43137"/>
                    </a:srgbClr>
                  </a:outerShdw>
                </a:effectLst>
                <a:latin typeface="Arial Narrow" pitchFamily="34" charset="0"/>
              </a:rPr>
              <a:t> para la construcción de dos lechos filtrantes 3, 4 de la planta de tratamiento de agua potable PTAP del </a:t>
            </a:r>
            <a:r>
              <a:rPr lang="es-CO" sz="16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Adecuación </a:t>
            </a:r>
            <a:r>
              <a:rPr lang="es-CO" sz="1600" dirty="0">
                <a:effectLst>
                  <a:outerShdw blurRad="38100" dist="38100" dir="2700000" algn="tl">
                    <a:srgbClr val="000000">
                      <a:alpha val="43137"/>
                    </a:srgbClr>
                  </a:outerShdw>
                </a:effectLst>
                <a:latin typeface="Arial Narrow" pitchFamily="34" charset="0"/>
              </a:rPr>
              <a:t>y limpieza del canal (zanja) fronterizo del sector de </a:t>
            </a:r>
            <a:r>
              <a:rPr lang="es-CO" sz="1600" dirty="0" err="1">
                <a:effectLst>
                  <a:outerShdw blurRad="38100" dist="38100" dir="2700000" algn="tl">
                    <a:srgbClr val="000000">
                      <a:alpha val="43137"/>
                    </a:srgbClr>
                  </a:outerShdw>
                </a:effectLst>
                <a:latin typeface="Arial Narrow" pitchFamily="34" charset="0"/>
              </a:rPr>
              <a:t>aprovitef</a:t>
            </a:r>
            <a:r>
              <a:rPr lang="es-CO" sz="1600" dirty="0">
                <a:effectLst>
                  <a:outerShdw blurRad="38100" dist="38100" dir="2700000" algn="tl">
                    <a:srgbClr val="000000">
                      <a:alpha val="43137"/>
                    </a:srgbClr>
                  </a:outerShdw>
                </a:effectLst>
                <a:latin typeface="Arial Narrow" pitchFamily="34" charset="0"/>
              </a:rPr>
              <a:t> que colinda con los barrios Lleras y Esperanza del </a:t>
            </a:r>
            <a:r>
              <a:rPr lang="es-CO" sz="16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Mejoramiento </a:t>
            </a:r>
            <a:r>
              <a:rPr lang="es-CO" sz="1600" dirty="0">
                <a:effectLst>
                  <a:outerShdw blurRad="38100" dist="38100" dir="2700000" algn="tl">
                    <a:srgbClr val="000000">
                      <a:alpha val="43137"/>
                    </a:srgbClr>
                  </a:outerShdw>
                </a:effectLst>
                <a:latin typeface="Arial Narrow" pitchFamily="34" charset="0"/>
              </a:rPr>
              <a:t>de la Calidad del Agua en el Sector Rural a través del Mantenimiento correctivo y preventivo del pozo profundo que abastece de agua potable a la vereda Paradero </a:t>
            </a:r>
            <a:r>
              <a:rPr lang="es-CO" sz="1600" dirty="0" smtClean="0">
                <a:effectLst>
                  <a:outerShdw blurRad="38100" dist="38100" dir="2700000" algn="tl">
                    <a:srgbClr val="000000">
                      <a:alpha val="43137"/>
                    </a:srgbClr>
                  </a:outerShdw>
                </a:effectLst>
                <a:latin typeface="Arial Narrow" pitchFamily="34" charset="0"/>
              </a:rPr>
              <a:t>I</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Reposición </a:t>
            </a:r>
            <a:r>
              <a:rPr lang="es-CO" sz="1600" dirty="0">
                <a:effectLst>
                  <a:outerShdw blurRad="38100" dist="38100" dir="2700000" algn="tl">
                    <a:srgbClr val="000000">
                      <a:alpha val="43137"/>
                    </a:srgbClr>
                  </a:outerShdw>
                </a:effectLst>
                <a:latin typeface="Arial Narrow" pitchFamily="34" charset="0"/>
              </a:rPr>
              <a:t>de un Tramo de Alcantarillado (Agua Residual y Agua Lluvia) en la </a:t>
            </a:r>
            <a:r>
              <a:rPr lang="es-CO" sz="1600" dirty="0" err="1">
                <a:effectLst>
                  <a:outerShdw blurRad="38100" dist="38100" dir="2700000" algn="tl">
                    <a:srgbClr val="000000">
                      <a:alpha val="43137"/>
                    </a:srgbClr>
                  </a:outerShdw>
                </a:effectLst>
                <a:latin typeface="Arial Narrow" pitchFamily="34" charset="0"/>
              </a:rPr>
              <a:t>Via</a:t>
            </a:r>
            <a:r>
              <a:rPr lang="es-CO" sz="1600" dirty="0">
                <a:effectLst>
                  <a:outerShdw blurRad="38100" dist="38100" dir="2700000" algn="tl">
                    <a:srgbClr val="000000">
                      <a:alpha val="43137"/>
                    </a:srgbClr>
                  </a:outerShdw>
                </a:effectLst>
                <a:latin typeface="Arial Narrow" pitchFamily="34" charset="0"/>
              </a:rPr>
              <a:t> Entrada al Barrio la Paz del Municipio (con una Adición Presupuestal para el 2014</a:t>
            </a:r>
            <a:r>
              <a:rPr lang="es-CO" sz="16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600" dirty="0" smtClean="0">
                <a:effectLst>
                  <a:outerShdw blurRad="38100" dist="38100" dir="2700000" algn="tl">
                    <a:srgbClr val="000000">
                      <a:alpha val="43137"/>
                    </a:srgbClr>
                  </a:outerShdw>
                </a:effectLst>
                <a:latin typeface="Arial Narrow" pitchFamily="34" charset="0"/>
              </a:rPr>
              <a:t>Construcción </a:t>
            </a:r>
            <a:r>
              <a:rPr lang="es-CO" sz="1600" dirty="0">
                <a:effectLst>
                  <a:outerShdw blurRad="38100" dist="38100" dir="2700000" algn="tl">
                    <a:srgbClr val="000000">
                      <a:alpha val="43137"/>
                    </a:srgbClr>
                  </a:outerShdw>
                </a:effectLst>
                <a:latin typeface="Arial Narrow" pitchFamily="34" charset="0"/>
              </a:rPr>
              <a:t>de la Red de Alcantarillado en la Urbanización el Ruby con Recursos de la Empresa Departamental de Agua del Tolima EDAT y del Plan Departamental de Agua </a:t>
            </a:r>
            <a:r>
              <a:rPr lang="es-CO" sz="1600" dirty="0" smtClean="0">
                <a:effectLst>
                  <a:outerShdw blurRad="38100" dist="38100" dir="2700000" algn="tl">
                    <a:srgbClr val="000000">
                      <a:alpha val="43137"/>
                    </a:srgbClr>
                  </a:outerShdw>
                </a:effectLst>
                <a:latin typeface="Arial Narrow" pitchFamily="34" charset="0"/>
              </a:rPr>
              <a:t>PDA.</a:t>
            </a:r>
          </a:p>
        </p:txBody>
      </p:sp>
      <p:pic>
        <p:nvPicPr>
          <p:cNvPr id="4" name="Imagen 3"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459" y="1052976"/>
            <a:ext cx="6558901" cy="2113591"/>
          </a:xfrm>
          <a:prstGeom prst="rect">
            <a:avLst/>
          </a:prstGeom>
        </p:spPr>
      </p:pic>
      <p:sp>
        <p:nvSpPr>
          <p:cNvPr id="6" name="Rectángulo 5"/>
          <p:cNvSpPr/>
          <p:nvPr/>
        </p:nvSpPr>
        <p:spPr>
          <a:xfrm>
            <a:off x="230314" y="6497412"/>
            <a:ext cx="4572000" cy="276999"/>
          </a:xfrm>
          <a:prstGeom prst="rect">
            <a:avLst/>
          </a:prstGeom>
        </p:spPr>
        <p:txBody>
          <a:bodyPr>
            <a:spAutoFit/>
          </a:bodyPr>
          <a:lstStyle/>
          <a:p>
            <a:pPr>
              <a:defRPr/>
            </a:pPr>
            <a:r>
              <a:rPr lang="es-CO" sz="1200" dirty="0">
                <a:latin typeface="Arial Narrow" panose="020B0606020202030204" pitchFamily="34" charset="0"/>
              </a:rPr>
              <a:t>Julián Camilo Montero Pérez  – </a:t>
            </a:r>
            <a:r>
              <a:rPr lang="es-CO" sz="1200" dirty="0" smtClean="0">
                <a:latin typeface="Arial Narrow" panose="020B0606020202030204" pitchFamily="34" charset="0"/>
              </a:rPr>
              <a:t>Secretaria </a:t>
            </a:r>
            <a:r>
              <a:rPr lang="es-CO" sz="1200" dirty="0">
                <a:latin typeface="Arial Narrow" panose="020B0606020202030204" pitchFamily="34" charset="0"/>
              </a:rPr>
              <a:t>de Planeación e Infraestructura</a:t>
            </a:r>
          </a:p>
        </p:txBody>
      </p:sp>
      <p:pic>
        <p:nvPicPr>
          <p:cNvPr id="17"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209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9" name="2 Marcador de contenido"/>
          <p:cNvSpPr txBox="1">
            <a:spLocks/>
          </p:cNvSpPr>
          <p:nvPr/>
        </p:nvSpPr>
        <p:spPr>
          <a:xfrm>
            <a:off x="251520" y="6148370"/>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Transporte - Vías</a:t>
            </a:r>
            <a:endParaRPr lang="es-CO" dirty="0">
              <a:effectLst>
                <a:outerShdw blurRad="38100" dist="38100" dir="2700000" algn="tl">
                  <a:srgbClr val="000000">
                    <a:alpha val="43137"/>
                  </a:srgbClr>
                </a:outerShdw>
              </a:effectLst>
              <a:latin typeface="Arial Narrow" pitchFamily="34" charset="0"/>
            </a:endParaRPr>
          </a:p>
        </p:txBody>
      </p:sp>
      <p:sp>
        <p:nvSpPr>
          <p:cNvPr id="21" name="2 Marcador de contenido"/>
          <p:cNvSpPr>
            <a:spLocks noGrp="1"/>
          </p:cNvSpPr>
          <p:nvPr>
            <p:ph idx="1"/>
          </p:nvPr>
        </p:nvSpPr>
        <p:spPr>
          <a:xfrm>
            <a:off x="102012" y="3153709"/>
            <a:ext cx="8949680" cy="2923398"/>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Pavimentación y </a:t>
            </a:r>
            <a:r>
              <a:rPr lang="es-CO" sz="1800" dirty="0" err="1" smtClean="0">
                <a:effectLst>
                  <a:outerShdw blurRad="38100" dist="38100" dir="2700000" algn="tl">
                    <a:srgbClr val="000000">
                      <a:alpha val="43137"/>
                    </a:srgbClr>
                  </a:outerShdw>
                </a:effectLst>
                <a:latin typeface="Arial Narrow" pitchFamily="34" charset="0"/>
              </a:rPr>
              <a:t>reparcheo</a:t>
            </a:r>
            <a:r>
              <a:rPr lang="es-CO" sz="1800" dirty="0" smtClean="0">
                <a:effectLst>
                  <a:outerShdw blurRad="38100" dist="38100" dir="2700000" algn="tl">
                    <a:srgbClr val="000000">
                      <a:alpha val="43137"/>
                    </a:srgbClr>
                  </a:outerShdw>
                </a:effectLst>
                <a:latin typeface="Arial Narrow" pitchFamily="34" charset="0"/>
              </a:rPr>
              <a:t> de las vías: entrada al barrio La Paz, </a:t>
            </a:r>
            <a:r>
              <a:rPr lang="es-CO" sz="1800" dirty="0" err="1" smtClean="0">
                <a:effectLst>
                  <a:outerShdw blurRad="38100" dist="38100" dir="2700000" algn="tl">
                    <a:srgbClr val="000000">
                      <a:alpha val="43137"/>
                    </a:srgbClr>
                  </a:outerShdw>
                </a:effectLst>
                <a:latin typeface="Arial Narrow" pitchFamily="34" charset="0"/>
              </a:rPr>
              <a:t>via</a:t>
            </a:r>
            <a:r>
              <a:rPr lang="es-CO" sz="1800" dirty="0" smtClean="0">
                <a:effectLst>
                  <a:outerShdw blurRad="38100" dist="38100" dir="2700000" algn="tl">
                    <a:srgbClr val="000000">
                      <a:alpha val="43137"/>
                    </a:srgbClr>
                  </a:outerShdw>
                </a:effectLst>
                <a:latin typeface="Arial Narrow" pitchFamily="34" charset="0"/>
              </a:rPr>
              <a:t> paralela línea férrea B/ceiba, esquina la parrilla.</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Pavimentación del tramo final del barrio mirador de la Esperanza manzana N (cemento aportado por la Gobernación del Tolima).</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Realización oportuna y eficiente de las actividades y funciones propias de la poda y tala de árboles, mantenimiento, rocería y limpieza de la infraestructura pública e institucional del municipio a través de convenio interadministrativo con la empresa de servicios públicos </a:t>
            </a:r>
            <a:r>
              <a:rPr lang="es-CO" sz="1800" dirty="0" err="1" smtClean="0">
                <a:effectLst>
                  <a:outerShdw blurRad="38100" dist="38100" dir="2700000" algn="tl">
                    <a:srgbClr val="000000">
                      <a:alpha val="43137"/>
                    </a:srgbClr>
                  </a:outerShdw>
                </a:effectLst>
                <a:latin typeface="Arial Narrow" pitchFamily="34" charset="0"/>
              </a:rPr>
              <a:t>Espuflan</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Suministro de recebo para el mantenimiento de las vías de las veredas </a:t>
            </a:r>
            <a:r>
              <a:rPr lang="es-CO" sz="1800" dirty="0" err="1">
                <a:effectLst>
                  <a:outerShdw blurRad="38100" dist="38100" dir="2700000" algn="tl">
                    <a:srgbClr val="000000">
                      <a:alpha val="43137"/>
                    </a:srgbClr>
                  </a:outerShdw>
                </a:effectLst>
                <a:latin typeface="Arial Narrow" pitchFamily="34" charset="0"/>
              </a:rPr>
              <a:t>C</a:t>
            </a:r>
            <a:r>
              <a:rPr lang="es-CO" sz="1800" dirty="0" err="1" smtClean="0">
                <a:effectLst>
                  <a:outerShdw blurRad="38100" dist="38100" dir="2700000" algn="tl">
                    <a:srgbClr val="000000">
                      <a:alpha val="43137"/>
                    </a:srgbClr>
                  </a:outerShdw>
                </a:effectLst>
                <a:latin typeface="Arial Narrow" pitchFamily="34" charset="0"/>
              </a:rPr>
              <a:t>amala</a:t>
            </a:r>
            <a:r>
              <a:rPr lang="es-CO" sz="1800" dirty="0" smtClean="0">
                <a:effectLst>
                  <a:outerShdw blurRad="38100" dist="38100" dir="2700000" algn="tl">
                    <a:srgbClr val="000000">
                      <a:alpha val="43137"/>
                    </a:srgbClr>
                  </a:outerShdw>
                </a:effectLst>
                <a:latin typeface="Arial Narrow" pitchFamily="34" charset="0"/>
              </a:rPr>
              <a:t>, </a:t>
            </a:r>
            <a:r>
              <a:rPr lang="es-CO" sz="1800" dirty="0" err="1">
                <a:effectLst>
                  <a:outerShdw blurRad="38100" dist="38100" dir="2700000" algn="tl">
                    <a:srgbClr val="000000">
                      <a:alpha val="43137"/>
                    </a:srgbClr>
                  </a:outerShdw>
                </a:effectLst>
                <a:latin typeface="Arial Narrow" pitchFamily="34" charset="0"/>
              </a:rPr>
              <a:t>T</a:t>
            </a:r>
            <a:r>
              <a:rPr lang="es-CO" sz="1800" dirty="0" err="1" smtClean="0">
                <a:effectLst>
                  <a:outerShdw blurRad="38100" dist="38100" dir="2700000" algn="tl">
                    <a:srgbClr val="000000">
                      <a:alpha val="43137"/>
                    </a:srgbClr>
                  </a:outerShdw>
                </a:effectLst>
                <a:latin typeface="Arial Narrow" pitchFamily="34" charset="0"/>
              </a:rPr>
              <a:t>arqui</a:t>
            </a:r>
            <a:r>
              <a:rPr lang="es-CO" sz="1800" dirty="0" smtClean="0">
                <a:effectLst>
                  <a:outerShdw blurRad="38100" dist="38100" dir="2700000" algn="tl">
                    <a:srgbClr val="000000">
                      <a:alpha val="43137"/>
                    </a:srgbClr>
                  </a:outerShdw>
                </a:effectLst>
                <a:latin typeface="Arial Narrow" pitchFamily="34" charset="0"/>
              </a:rPr>
              <a:t> y Topacio.</a:t>
            </a:r>
          </a:p>
        </p:txBody>
      </p:sp>
      <p:pic>
        <p:nvPicPr>
          <p:cNvPr id="7" name="Imagen 6"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632" y="1052976"/>
            <a:ext cx="6679856" cy="2160000"/>
          </a:xfrm>
          <a:prstGeom prst="rect">
            <a:avLst/>
          </a:prstGeom>
        </p:spPr>
      </p:pic>
      <p:pic>
        <p:nvPicPr>
          <p:cNvPr id="23"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ángulo 15"/>
          <p:cNvSpPr/>
          <p:nvPr/>
        </p:nvSpPr>
        <p:spPr>
          <a:xfrm>
            <a:off x="230314" y="6497412"/>
            <a:ext cx="4572000" cy="276999"/>
          </a:xfrm>
          <a:prstGeom prst="rect">
            <a:avLst/>
          </a:prstGeom>
        </p:spPr>
        <p:txBody>
          <a:bodyPr>
            <a:spAutoFit/>
          </a:bodyPr>
          <a:lstStyle/>
          <a:p>
            <a:pPr>
              <a:defRPr/>
            </a:pPr>
            <a:r>
              <a:rPr lang="es-CO" sz="1200" dirty="0">
                <a:latin typeface="Arial Narrow" panose="020B0606020202030204" pitchFamily="34" charset="0"/>
              </a:rPr>
              <a:t>Julián Camilo Montero Pérez  – </a:t>
            </a:r>
            <a:r>
              <a:rPr lang="es-CO" sz="1200" dirty="0" smtClean="0">
                <a:latin typeface="Arial Narrow" panose="020B0606020202030204" pitchFamily="34" charset="0"/>
              </a:rPr>
              <a:t>Secretaria </a:t>
            </a:r>
            <a:r>
              <a:rPr lang="es-CO" sz="1200" dirty="0">
                <a:latin typeface="Arial Narrow" panose="020B0606020202030204" pitchFamily="34" charset="0"/>
              </a:rPr>
              <a:t>de Planeación e Infraestructura</a:t>
            </a:r>
          </a:p>
        </p:txBody>
      </p:sp>
    </p:spTree>
    <p:extLst>
      <p:ext uri="{BB962C8B-B14F-4D97-AF65-F5344CB8AC3E}">
        <p14:creationId xmlns:p14="http://schemas.microsoft.com/office/powerpoint/2010/main" val="2265778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9" name="2 Marcador de contenido"/>
          <p:cNvSpPr txBox="1">
            <a:spLocks/>
          </p:cNvSpPr>
          <p:nvPr/>
        </p:nvSpPr>
        <p:spPr>
          <a:xfrm>
            <a:off x="251520" y="6148370"/>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Transporte - Vías</a:t>
            </a:r>
            <a:endParaRPr lang="es-CO" dirty="0">
              <a:effectLst>
                <a:outerShdw blurRad="38100" dist="38100" dir="2700000" algn="tl">
                  <a:srgbClr val="000000">
                    <a:alpha val="43137"/>
                  </a:srgbClr>
                </a:outerShdw>
              </a:effectLst>
              <a:latin typeface="Arial Narrow" pitchFamily="34" charset="0"/>
            </a:endParaRPr>
          </a:p>
        </p:txBody>
      </p:sp>
      <p:sp>
        <p:nvSpPr>
          <p:cNvPr id="21" name="2 Marcador de contenido"/>
          <p:cNvSpPr>
            <a:spLocks noGrp="1"/>
          </p:cNvSpPr>
          <p:nvPr>
            <p:ph idx="1"/>
          </p:nvPr>
        </p:nvSpPr>
        <p:spPr>
          <a:xfrm>
            <a:off x="102012" y="1009658"/>
            <a:ext cx="8949680" cy="2923398"/>
          </a:xfrm>
        </p:spPr>
        <p:txBody>
          <a:bodyPr>
            <a:noAutofit/>
          </a:bodyPr>
          <a:lstStyle/>
          <a:p>
            <a:pPr marL="0" indent="0">
              <a:buNone/>
            </a:pPr>
            <a:r>
              <a:rPr lang="es-MX" sz="20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Alquiler </a:t>
            </a:r>
            <a:r>
              <a:rPr lang="es-CO" sz="2000" dirty="0">
                <a:effectLst>
                  <a:outerShdw blurRad="38100" dist="38100" dir="2700000" algn="tl">
                    <a:srgbClr val="000000">
                      <a:alpha val="43137"/>
                    </a:srgbClr>
                  </a:outerShdw>
                </a:effectLst>
                <a:latin typeface="Arial Narrow" pitchFamily="34" charset="0"/>
              </a:rPr>
              <a:t>de </a:t>
            </a:r>
            <a:r>
              <a:rPr lang="es-CO" sz="2000" dirty="0" smtClean="0">
                <a:effectLst>
                  <a:outerShdw blurRad="38100" dist="38100" dir="2700000" algn="tl">
                    <a:srgbClr val="000000">
                      <a:alpha val="43137"/>
                    </a:srgbClr>
                  </a:outerShdw>
                </a:effectLst>
                <a:latin typeface="Arial Narrow" pitchFamily="34" charset="0"/>
              </a:rPr>
              <a:t>motoniveladora retroexcavadora </a:t>
            </a:r>
            <a:r>
              <a:rPr lang="es-CO" sz="2000" dirty="0">
                <a:effectLst>
                  <a:outerShdw blurRad="38100" dist="38100" dir="2700000" algn="tl">
                    <a:srgbClr val="000000">
                      <a:alpha val="43137"/>
                    </a:srgbClr>
                  </a:outerShdw>
                </a:effectLst>
                <a:latin typeface="Arial Narrow" pitchFamily="34" charset="0"/>
              </a:rPr>
              <a:t>y </a:t>
            </a:r>
            <a:r>
              <a:rPr lang="es-CO" sz="2000" dirty="0" smtClean="0">
                <a:effectLst>
                  <a:outerShdw blurRad="38100" dist="38100" dir="2700000" algn="tl">
                    <a:srgbClr val="000000">
                      <a:alpha val="43137"/>
                    </a:srgbClr>
                  </a:outerShdw>
                </a:effectLst>
                <a:latin typeface="Arial Narrow" pitchFamily="34" charset="0"/>
              </a:rPr>
              <a:t>vibro-compactador </a:t>
            </a:r>
            <a:r>
              <a:rPr lang="es-CO" sz="2000" dirty="0">
                <a:effectLst>
                  <a:outerShdw blurRad="38100" dist="38100" dir="2700000" algn="tl">
                    <a:srgbClr val="000000">
                      <a:alpha val="43137"/>
                    </a:srgbClr>
                  </a:outerShdw>
                </a:effectLst>
                <a:latin typeface="Arial Narrow" pitchFamily="34" charset="0"/>
              </a:rPr>
              <a:t>para el </a:t>
            </a:r>
            <a:r>
              <a:rPr lang="es-CO" sz="2000" dirty="0" smtClean="0">
                <a:effectLst>
                  <a:outerShdw blurRad="38100" dist="38100" dir="2700000" algn="tl">
                    <a:srgbClr val="000000">
                      <a:alpha val="43137"/>
                    </a:srgbClr>
                  </a:outerShdw>
                </a:effectLst>
                <a:latin typeface="Arial Narrow" pitchFamily="34" charset="0"/>
              </a:rPr>
              <a:t>mantenimiento </a:t>
            </a:r>
            <a:r>
              <a:rPr lang="es-CO" sz="2000" dirty="0">
                <a:effectLst>
                  <a:outerShdw blurRad="38100" dist="38100" dir="2700000" algn="tl">
                    <a:srgbClr val="000000">
                      <a:alpha val="43137"/>
                    </a:srgbClr>
                  </a:outerShdw>
                </a:effectLst>
                <a:latin typeface="Arial Narrow" pitchFamily="34" charset="0"/>
              </a:rPr>
              <a:t>de la vías en el sector </a:t>
            </a:r>
            <a:r>
              <a:rPr lang="es-CO" sz="2000" dirty="0" smtClean="0">
                <a:effectLst>
                  <a:outerShdw blurRad="38100" dist="38100" dir="2700000" algn="tl">
                    <a:srgbClr val="000000">
                      <a:alpha val="43137"/>
                    </a:srgbClr>
                  </a:outerShdw>
                </a:effectLst>
                <a:latin typeface="Arial Narrow" pitchFamily="34" charset="0"/>
              </a:rPr>
              <a:t>rural.</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Gestión </a:t>
            </a:r>
            <a:r>
              <a:rPr lang="es-CO" sz="2000" dirty="0">
                <a:effectLst>
                  <a:outerShdw blurRad="38100" dist="38100" dir="2700000" algn="tl">
                    <a:srgbClr val="000000">
                      <a:alpha val="43137"/>
                    </a:srgbClr>
                  </a:outerShdw>
                </a:effectLst>
                <a:latin typeface="Arial Narrow" pitchFamily="34" charset="0"/>
              </a:rPr>
              <a:t>Municipal ante </a:t>
            </a:r>
            <a:r>
              <a:rPr lang="es-CO" sz="2000" dirty="0" err="1">
                <a:effectLst>
                  <a:outerShdw blurRad="38100" dist="38100" dir="2700000" algn="tl">
                    <a:srgbClr val="000000">
                      <a:alpha val="43137"/>
                    </a:srgbClr>
                  </a:outerShdw>
                </a:effectLst>
                <a:latin typeface="Arial Narrow" pitchFamily="34" charset="0"/>
              </a:rPr>
              <a:t>Invias</a:t>
            </a:r>
            <a:r>
              <a:rPr lang="es-CO" sz="2000" dirty="0">
                <a:effectLst>
                  <a:outerShdw blurRad="38100" dist="38100" dir="2700000" algn="tl">
                    <a:srgbClr val="000000">
                      <a:alpha val="43137"/>
                    </a:srgbClr>
                  </a:outerShdw>
                </a:effectLst>
                <a:latin typeface="Arial Narrow" pitchFamily="34" charset="0"/>
              </a:rPr>
              <a:t> mediante el Convenio 2629 para el </a:t>
            </a:r>
            <a:r>
              <a:rPr lang="es-CO" sz="2000" dirty="0" smtClean="0">
                <a:effectLst>
                  <a:outerShdw blurRad="38100" dist="38100" dir="2700000" algn="tl">
                    <a:srgbClr val="000000">
                      <a:alpha val="43137"/>
                    </a:srgbClr>
                  </a:outerShdw>
                </a:effectLst>
                <a:latin typeface="Arial Narrow" pitchFamily="34" charset="0"/>
              </a:rPr>
              <a:t>mantenimiento </a:t>
            </a:r>
            <a:r>
              <a:rPr lang="es-CO" sz="2000" dirty="0">
                <a:effectLst>
                  <a:outerShdw blurRad="38100" dist="38100" dir="2700000" algn="tl">
                    <a:srgbClr val="000000">
                      <a:alpha val="43137"/>
                    </a:srgbClr>
                  </a:outerShdw>
                </a:effectLst>
                <a:latin typeface="Arial Narrow" pitchFamily="34" charset="0"/>
              </a:rPr>
              <a:t>y mejoramiento de </a:t>
            </a:r>
            <a:r>
              <a:rPr lang="es-CO" sz="2000" dirty="0" smtClean="0">
                <a:effectLst>
                  <a:outerShdw blurRad="38100" dist="38100" dir="2700000" algn="tl">
                    <a:srgbClr val="000000">
                      <a:alpha val="43137"/>
                    </a:srgbClr>
                  </a:outerShdw>
                </a:effectLst>
                <a:latin typeface="Arial Narrow" pitchFamily="34" charset="0"/>
              </a:rPr>
              <a:t>las vías </a:t>
            </a:r>
            <a:r>
              <a:rPr lang="es-CO" sz="2000" dirty="0">
                <a:effectLst>
                  <a:outerShdw blurRad="38100" dist="38100" dir="2700000" algn="tl">
                    <a:srgbClr val="000000">
                      <a:alpha val="43137"/>
                    </a:srgbClr>
                  </a:outerShdw>
                </a:effectLst>
                <a:latin typeface="Arial Narrow" pitchFamily="34" charset="0"/>
              </a:rPr>
              <a:t>sector Margaritas Vereda </a:t>
            </a:r>
            <a:r>
              <a:rPr lang="es-CO" sz="2000" dirty="0" err="1">
                <a:effectLst>
                  <a:outerShdw blurRad="38100" dist="38100" dir="2700000" algn="tl">
                    <a:srgbClr val="000000">
                      <a:alpha val="43137"/>
                    </a:srgbClr>
                  </a:outerShdw>
                </a:effectLst>
                <a:latin typeface="Arial Narrow" pitchFamily="34" charset="0"/>
              </a:rPr>
              <a:t>Camala</a:t>
            </a:r>
            <a:r>
              <a:rPr lang="es-CO" sz="2000" dirty="0">
                <a:effectLst>
                  <a:outerShdw blurRad="38100" dist="38100" dir="2700000" algn="tl">
                    <a:srgbClr val="000000">
                      <a:alpha val="43137"/>
                    </a:srgbClr>
                  </a:outerShdw>
                </a:effectLst>
                <a:latin typeface="Arial Narrow" pitchFamily="34" charset="0"/>
              </a:rPr>
              <a:t> y paradero II del Municipio de </a:t>
            </a:r>
            <a:r>
              <a:rPr lang="es-CO" sz="2000" dirty="0" smtClean="0">
                <a:effectLst>
                  <a:outerShdw blurRad="38100" dist="38100" dir="2700000" algn="tl">
                    <a:srgbClr val="000000">
                      <a:alpha val="43137"/>
                    </a:srgbClr>
                  </a:outerShdw>
                </a:effectLst>
                <a:latin typeface="Arial Narrow" pitchFamily="34" charset="0"/>
              </a:rPr>
              <a:t>Flandes.</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Gestión </a:t>
            </a:r>
            <a:r>
              <a:rPr lang="es-CO" sz="2000" dirty="0">
                <a:effectLst>
                  <a:outerShdw blurRad="38100" dist="38100" dir="2700000" algn="tl">
                    <a:srgbClr val="000000">
                      <a:alpha val="43137"/>
                    </a:srgbClr>
                  </a:outerShdw>
                </a:effectLst>
                <a:latin typeface="Arial Narrow" pitchFamily="34" charset="0"/>
              </a:rPr>
              <a:t>Municipal ante </a:t>
            </a:r>
            <a:r>
              <a:rPr lang="es-CO" sz="2000" dirty="0" err="1">
                <a:effectLst>
                  <a:outerShdw blurRad="38100" dist="38100" dir="2700000" algn="tl">
                    <a:srgbClr val="000000">
                      <a:alpha val="43137"/>
                    </a:srgbClr>
                  </a:outerShdw>
                </a:effectLst>
                <a:latin typeface="Arial Narrow" pitchFamily="34" charset="0"/>
              </a:rPr>
              <a:t>Invias</a:t>
            </a:r>
            <a:r>
              <a:rPr lang="es-CO" sz="2000" dirty="0">
                <a:effectLst>
                  <a:outerShdw blurRad="38100" dist="38100" dir="2700000" algn="tl">
                    <a:srgbClr val="000000">
                      <a:alpha val="43137"/>
                    </a:srgbClr>
                  </a:outerShdw>
                </a:effectLst>
                <a:latin typeface="Arial Narrow" pitchFamily="34" charset="0"/>
              </a:rPr>
              <a:t> mediante el Convenio 2628 para el </a:t>
            </a:r>
            <a:r>
              <a:rPr lang="es-CO" sz="2000" dirty="0" smtClean="0">
                <a:effectLst>
                  <a:outerShdw blurRad="38100" dist="38100" dir="2700000" algn="tl">
                    <a:srgbClr val="000000">
                      <a:alpha val="43137"/>
                    </a:srgbClr>
                  </a:outerShdw>
                </a:effectLst>
                <a:latin typeface="Arial Narrow" pitchFamily="34" charset="0"/>
              </a:rPr>
              <a:t>mantenimiento </a:t>
            </a:r>
            <a:r>
              <a:rPr lang="es-CO" sz="2000" dirty="0">
                <a:effectLst>
                  <a:outerShdw blurRad="38100" dist="38100" dir="2700000" algn="tl">
                    <a:srgbClr val="000000">
                      <a:alpha val="43137"/>
                    </a:srgbClr>
                  </a:outerShdw>
                </a:effectLst>
                <a:latin typeface="Arial Narrow" pitchFamily="34" charset="0"/>
              </a:rPr>
              <a:t>y </a:t>
            </a:r>
            <a:r>
              <a:rPr lang="es-CO" sz="2000" dirty="0" smtClean="0">
                <a:effectLst>
                  <a:outerShdw blurRad="38100" dist="38100" dir="2700000" algn="tl">
                    <a:srgbClr val="000000">
                      <a:alpha val="43137"/>
                    </a:srgbClr>
                  </a:outerShdw>
                </a:effectLst>
                <a:latin typeface="Arial Narrow" pitchFamily="34" charset="0"/>
              </a:rPr>
              <a:t>mejoramiento </a:t>
            </a:r>
            <a:r>
              <a:rPr lang="es-CO" sz="2000" dirty="0">
                <a:effectLst>
                  <a:outerShdw blurRad="38100" dist="38100" dir="2700000" algn="tl">
                    <a:srgbClr val="000000">
                      <a:alpha val="43137"/>
                    </a:srgbClr>
                  </a:outerShdw>
                </a:effectLst>
                <a:latin typeface="Arial Narrow" pitchFamily="34" charset="0"/>
              </a:rPr>
              <a:t>de la vía Coello-Espinal (sector peaje variante-vereda Puerta Blanca) del Municipio de </a:t>
            </a:r>
            <a:r>
              <a:rPr lang="es-CO" sz="2000" dirty="0" smtClean="0">
                <a:effectLst>
                  <a:outerShdw blurRad="38100" dist="38100" dir="2700000" algn="tl">
                    <a:srgbClr val="000000">
                      <a:alpha val="43137"/>
                    </a:srgbClr>
                  </a:outerShdw>
                </a:effectLst>
                <a:latin typeface="Arial Narrow" pitchFamily="34" charset="0"/>
              </a:rPr>
              <a:t>Flandes.</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Gestión </a:t>
            </a:r>
            <a:r>
              <a:rPr lang="es-CO" sz="2000" dirty="0">
                <a:effectLst>
                  <a:outerShdw blurRad="38100" dist="38100" dir="2700000" algn="tl">
                    <a:srgbClr val="000000">
                      <a:alpha val="43137"/>
                    </a:srgbClr>
                  </a:outerShdw>
                </a:effectLst>
                <a:latin typeface="Arial Narrow" pitchFamily="34" charset="0"/>
              </a:rPr>
              <a:t>Municipal para la Ejecución del Convenio 515 de 2011 para el </a:t>
            </a:r>
            <a:r>
              <a:rPr lang="es-CO" sz="2000" dirty="0" smtClean="0">
                <a:effectLst>
                  <a:outerShdw blurRad="38100" dist="38100" dir="2700000" algn="tl">
                    <a:srgbClr val="000000">
                      <a:alpha val="43137"/>
                    </a:srgbClr>
                  </a:outerShdw>
                </a:effectLst>
                <a:latin typeface="Arial Narrow" pitchFamily="34" charset="0"/>
              </a:rPr>
              <a:t>mejoramiento </a:t>
            </a:r>
            <a:r>
              <a:rPr lang="es-CO" sz="2000" dirty="0">
                <a:effectLst>
                  <a:outerShdw blurRad="38100" dist="38100" dir="2700000" algn="tl">
                    <a:srgbClr val="000000">
                      <a:alpha val="43137"/>
                    </a:srgbClr>
                  </a:outerShdw>
                </a:effectLst>
                <a:latin typeface="Arial Narrow" pitchFamily="34" charset="0"/>
              </a:rPr>
              <a:t>y </a:t>
            </a:r>
            <a:r>
              <a:rPr lang="es-CO" sz="2000" dirty="0" smtClean="0">
                <a:effectLst>
                  <a:outerShdw blurRad="38100" dist="38100" dir="2700000" algn="tl">
                    <a:srgbClr val="000000">
                      <a:alpha val="43137"/>
                    </a:srgbClr>
                  </a:outerShdw>
                </a:effectLst>
                <a:latin typeface="Arial Narrow" pitchFamily="34" charset="0"/>
              </a:rPr>
              <a:t>mantenimiento </a:t>
            </a:r>
            <a:r>
              <a:rPr lang="es-CO" sz="2000" dirty="0">
                <a:effectLst>
                  <a:outerShdw blurRad="38100" dist="38100" dir="2700000" algn="tl">
                    <a:srgbClr val="000000">
                      <a:alpha val="43137"/>
                    </a:srgbClr>
                  </a:outerShdw>
                </a:effectLst>
                <a:latin typeface="Arial Narrow" pitchFamily="34" charset="0"/>
              </a:rPr>
              <a:t>de la </a:t>
            </a:r>
            <a:r>
              <a:rPr lang="es-CO" sz="2000" dirty="0" smtClean="0">
                <a:effectLst>
                  <a:outerShdw blurRad="38100" dist="38100" dir="2700000" algn="tl">
                    <a:srgbClr val="000000">
                      <a:alpha val="43137"/>
                    </a:srgbClr>
                  </a:outerShdw>
                </a:effectLst>
                <a:latin typeface="Arial Narrow" pitchFamily="34" charset="0"/>
              </a:rPr>
              <a:t>vía </a:t>
            </a:r>
            <a:r>
              <a:rPr lang="es-CO" sz="2000" dirty="0">
                <a:effectLst>
                  <a:outerShdw blurRad="38100" dist="38100" dir="2700000" algn="tl">
                    <a:srgbClr val="000000">
                      <a:alpha val="43137"/>
                    </a:srgbClr>
                  </a:outerShdw>
                </a:effectLst>
                <a:latin typeface="Arial Narrow" pitchFamily="34" charset="0"/>
              </a:rPr>
              <a:t>Colegio – Paraíso – Puerta Blanca del Municipio de Flandes</a:t>
            </a:r>
            <a:r>
              <a:rPr lang="es-CO" sz="20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endParaRPr lang="es-CO" sz="2000" dirty="0" smtClean="0">
              <a:effectLst>
                <a:outerShdw blurRad="38100" dist="38100" dir="2700000" algn="tl">
                  <a:srgbClr val="000000">
                    <a:alpha val="43137"/>
                  </a:srgbClr>
                </a:outerShdw>
              </a:effectLst>
              <a:latin typeface="Arial Narrow" pitchFamily="34" charset="0"/>
            </a:endParaRPr>
          </a:p>
        </p:txBody>
      </p:sp>
      <p:pic>
        <p:nvPicPr>
          <p:cNvPr id="17" name="Picture 3">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ángulo 15"/>
          <p:cNvSpPr/>
          <p:nvPr/>
        </p:nvSpPr>
        <p:spPr>
          <a:xfrm>
            <a:off x="230314" y="6497412"/>
            <a:ext cx="4572000" cy="276999"/>
          </a:xfrm>
          <a:prstGeom prst="rect">
            <a:avLst/>
          </a:prstGeom>
        </p:spPr>
        <p:txBody>
          <a:bodyPr>
            <a:spAutoFit/>
          </a:bodyPr>
          <a:lstStyle/>
          <a:p>
            <a:pPr>
              <a:defRPr/>
            </a:pPr>
            <a:r>
              <a:rPr lang="es-CO" sz="1200" dirty="0">
                <a:latin typeface="Arial Narrow" panose="020B0606020202030204" pitchFamily="34" charset="0"/>
              </a:rPr>
              <a:t>Julián Camilo Montero Pérez  – </a:t>
            </a:r>
            <a:r>
              <a:rPr lang="es-CO" sz="1200" dirty="0" smtClean="0">
                <a:latin typeface="Arial Narrow" panose="020B0606020202030204" pitchFamily="34" charset="0"/>
              </a:rPr>
              <a:t>Secretaria </a:t>
            </a:r>
            <a:r>
              <a:rPr lang="es-CO" sz="1200" dirty="0">
                <a:latin typeface="Arial Narrow" panose="020B0606020202030204" pitchFamily="34" charset="0"/>
              </a:rPr>
              <a:t>de Planeación e Infraestructura</a:t>
            </a:r>
          </a:p>
        </p:txBody>
      </p:sp>
    </p:spTree>
    <p:extLst>
      <p:ext uri="{BB962C8B-B14F-4D97-AF65-F5344CB8AC3E}">
        <p14:creationId xmlns:p14="http://schemas.microsoft.com/office/powerpoint/2010/main" val="1337504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9" name="2 Marcador de contenido"/>
          <p:cNvSpPr txBox="1">
            <a:spLocks/>
          </p:cNvSpPr>
          <p:nvPr/>
        </p:nvSpPr>
        <p:spPr>
          <a:xfrm>
            <a:off x="251520" y="6229724"/>
            <a:ext cx="4032448" cy="54551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Equipamiento Municipal</a:t>
            </a:r>
            <a:endParaRPr lang="es-CO" dirty="0">
              <a:effectLst>
                <a:outerShdw blurRad="38100" dist="38100" dir="2700000" algn="tl">
                  <a:srgbClr val="000000">
                    <a:alpha val="43137"/>
                  </a:srgbClr>
                </a:outerShdw>
              </a:effectLst>
              <a:latin typeface="Arial Narrow" pitchFamily="34" charset="0"/>
            </a:endParaRPr>
          </a:p>
        </p:txBody>
      </p:sp>
      <p:sp>
        <p:nvSpPr>
          <p:cNvPr id="21" name="2 Marcador de contenido"/>
          <p:cNvSpPr>
            <a:spLocks noGrp="1"/>
          </p:cNvSpPr>
          <p:nvPr>
            <p:ph idx="1"/>
          </p:nvPr>
        </p:nvSpPr>
        <p:spPr>
          <a:xfrm>
            <a:off x="102012" y="3153709"/>
            <a:ext cx="8949680" cy="2923398"/>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Adquisición </a:t>
            </a:r>
            <a:r>
              <a:rPr lang="es-CO" sz="1800" dirty="0">
                <a:effectLst>
                  <a:outerShdw blurRad="38100" dist="38100" dir="2700000" algn="tl">
                    <a:srgbClr val="000000">
                      <a:alpha val="43137"/>
                    </a:srgbClr>
                  </a:outerShdw>
                </a:effectLst>
                <a:latin typeface="Arial Narrow" pitchFamily="34" charset="0"/>
              </a:rPr>
              <a:t>de un Vehículo (Máquina de Bomberos) contraincendios para apoyo al Cuerpo voluntario de Bomberos de Flandes para Emergencias y </a:t>
            </a:r>
            <a:r>
              <a:rPr lang="es-CO" sz="1800" dirty="0" smtClean="0">
                <a:effectLst>
                  <a:outerShdw blurRad="38100" dist="38100" dir="2700000" algn="tl">
                    <a:srgbClr val="000000">
                      <a:alpha val="43137"/>
                    </a:srgbClr>
                  </a:outerShdw>
                </a:effectLst>
                <a:latin typeface="Arial Narrow" pitchFamily="34" charset="0"/>
              </a:rPr>
              <a:t>Desastres.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Adquisición </a:t>
            </a:r>
            <a:r>
              <a:rPr lang="es-CO" sz="1800" dirty="0">
                <a:effectLst>
                  <a:outerShdw blurRad="38100" dist="38100" dir="2700000" algn="tl">
                    <a:srgbClr val="000000">
                      <a:alpha val="43137"/>
                    </a:srgbClr>
                  </a:outerShdw>
                </a:effectLst>
                <a:latin typeface="Arial Narrow" pitchFamily="34" charset="0"/>
              </a:rPr>
              <a:t>de Vehículo (Bus de 37 Puestos) con Plataforma para el Ascenso de Discapacitados, para Transporte Escolar y Transporte Institucional de la Comunidad en el Municipio de </a:t>
            </a:r>
            <a:r>
              <a:rPr lang="es-CO" sz="1800" dirty="0" smtClean="0">
                <a:effectLst>
                  <a:outerShdw blurRad="38100" dist="38100" dir="2700000" algn="tl">
                    <a:srgbClr val="000000">
                      <a:alpha val="43137"/>
                    </a:srgbClr>
                  </a:outerShdw>
                </a:effectLst>
                <a:latin typeface="Arial Narrow" pitchFamily="34" charset="0"/>
              </a:rPr>
              <a:t>Flandes.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Adquisición</a:t>
            </a:r>
            <a:r>
              <a:rPr lang="es-CO" sz="1800" dirty="0">
                <a:effectLst>
                  <a:outerShdw blurRad="38100" dist="38100" dir="2700000" algn="tl">
                    <a:srgbClr val="000000">
                      <a:alpha val="43137"/>
                    </a:srgbClr>
                  </a:outerShdw>
                </a:effectLst>
                <a:latin typeface="Arial Narrow" pitchFamily="34" charset="0"/>
              </a:rPr>
              <a:t>, Instalación e Implementación de un Ascensor Hidráulico con características específicas para la movilidad de personas en situación de Discapacidad y Adulto mayor en el </a:t>
            </a:r>
            <a:r>
              <a:rPr lang="es-CO" sz="18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Adquisición </a:t>
            </a:r>
            <a:r>
              <a:rPr lang="es-CO" sz="1800" dirty="0">
                <a:effectLst>
                  <a:outerShdw blurRad="38100" dist="38100" dir="2700000" algn="tl">
                    <a:srgbClr val="000000">
                      <a:alpha val="43137"/>
                    </a:srgbClr>
                  </a:outerShdw>
                </a:effectLst>
                <a:latin typeface="Arial Narrow" pitchFamily="34" charset="0"/>
              </a:rPr>
              <a:t>e instalación de unidad refrigeradora de tres compartimentos para la conservación de féretros en la morgue </a:t>
            </a:r>
            <a:r>
              <a:rPr lang="es-CO" sz="1800" dirty="0" smtClean="0">
                <a:effectLst>
                  <a:outerShdw blurRad="38100" dist="38100" dir="2700000" algn="tl">
                    <a:srgbClr val="000000">
                      <a:alpha val="43137"/>
                    </a:srgbClr>
                  </a:outerShdw>
                </a:effectLst>
                <a:latin typeface="Arial Narrow" pitchFamily="34" charset="0"/>
              </a:rPr>
              <a:t>municipal</a:t>
            </a:r>
            <a:r>
              <a:rPr lang="es-CO" sz="1800" dirty="0">
                <a:effectLst>
                  <a:outerShdw blurRad="38100" dist="38100" dir="2700000" algn="tl">
                    <a:srgbClr val="000000">
                      <a:alpha val="43137"/>
                    </a:srgbClr>
                  </a:outerShdw>
                </a:effectLst>
                <a:latin typeface="Arial Narrow" pitchFamily="34" charset="0"/>
              </a:rPr>
              <a:t>.</a:t>
            </a:r>
            <a:endParaRPr lang="es-CO" sz="1800" dirty="0" smtClean="0">
              <a:effectLst>
                <a:outerShdw blurRad="38100" dist="38100" dir="2700000" algn="tl">
                  <a:srgbClr val="000000">
                    <a:alpha val="43137"/>
                  </a:srgbClr>
                </a:outerShdw>
              </a:effectLst>
              <a:latin typeface="Arial Narrow" pitchFamily="34" charset="0"/>
            </a:endParaRPr>
          </a:p>
        </p:txBody>
      </p:sp>
      <p:pic>
        <p:nvPicPr>
          <p:cNvPr id="23" name="Picture 3">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937" y="1060707"/>
            <a:ext cx="6789439" cy="2117806"/>
          </a:xfrm>
          <a:prstGeom prst="rect">
            <a:avLst/>
          </a:prstGeom>
        </p:spPr>
      </p:pic>
      <p:sp>
        <p:nvSpPr>
          <p:cNvPr id="16" name="Rectángulo 15"/>
          <p:cNvSpPr/>
          <p:nvPr/>
        </p:nvSpPr>
        <p:spPr>
          <a:xfrm>
            <a:off x="230314" y="6497412"/>
            <a:ext cx="4572000" cy="276999"/>
          </a:xfrm>
          <a:prstGeom prst="rect">
            <a:avLst/>
          </a:prstGeom>
        </p:spPr>
        <p:txBody>
          <a:bodyPr>
            <a:spAutoFit/>
          </a:bodyPr>
          <a:lstStyle/>
          <a:p>
            <a:pPr>
              <a:defRPr/>
            </a:pPr>
            <a:r>
              <a:rPr lang="es-CO" sz="1200" dirty="0">
                <a:latin typeface="Arial Narrow" panose="020B0606020202030204" pitchFamily="34" charset="0"/>
              </a:rPr>
              <a:t>Julián Camilo Montero Pérez  – </a:t>
            </a:r>
            <a:r>
              <a:rPr lang="es-CO" sz="1200" dirty="0" smtClean="0">
                <a:latin typeface="Arial Narrow" panose="020B0606020202030204" pitchFamily="34" charset="0"/>
              </a:rPr>
              <a:t>Secretaria </a:t>
            </a:r>
            <a:r>
              <a:rPr lang="es-CO" sz="1200" dirty="0">
                <a:latin typeface="Arial Narrow" panose="020B0606020202030204" pitchFamily="34" charset="0"/>
              </a:rPr>
              <a:t>de Planeación e Infraestructura</a:t>
            </a:r>
          </a:p>
        </p:txBody>
      </p:sp>
    </p:spTree>
    <p:extLst>
      <p:ext uri="{BB962C8B-B14F-4D97-AF65-F5344CB8AC3E}">
        <p14:creationId xmlns:p14="http://schemas.microsoft.com/office/powerpoint/2010/main" val="255258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7384"/>
            <a:ext cx="8229600"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Agenda General</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6"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4653"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a 7"/>
          <p:cNvGraphicFramePr>
            <a:graphicFrameLocks noGrp="1"/>
          </p:cNvGraphicFramePr>
          <p:nvPr>
            <p:extLst>
              <p:ext uri="{D42A27DB-BD31-4B8C-83A1-F6EECF244321}">
                <p14:modId xmlns:p14="http://schemas.microsoft.com/office/powerpoint/2010/main" val="4257466218"/>
              </p:ext>
            </p:extLst>
          </p:nvPr>
        </p:nvGraphicFramePr>
        <p:xfrm>
          <a:off x="670829" y="1016017"/>
          <a:ext cx="8064896" cy="5046799"/>
        </p:xfrm>
        <a:graphic>
          <a:graphicData uri="http://schemas.openxmlformats.org/drawingml/2006/table">
            <a:tbl>
              <a:tblPr firstRow="1" bandRow="1">
                <a:tableStyleId>{2D5ABB26-0587-4C30-8999-92F81FD0307C}</a:tableStyleId>
              </a:tblPr>
              <a:tblGrid>
                <a:gridCol w="3254256"/>
                <a:gridCol w="4810640"/>
              </a:tblGrid>
              <a:tr h="261439">
                <a:tc>
                  <a:txBody>
                    <a:bodyPr/>
                    <a:lstStyle/>
                    <a:p>
                      <a:pPr algn="ctr"/>
                      <a:r>
                        <a:rPr lang="es-CO" sz="1100" b="1" dirty="0" smtClean="0">
                          <a:solidFill>
                            <a:schemeClr val="bg1"/>
                          </a:solidFill>
                          <a:latin typeface="Arial Narrow" panose="020B0606020202030204" pitchFamily="34" charset="0"/>
                        </a:rPr>
                        <a:t>Agenda</a:t>
                      </a:r>
                      <a:endParaRPr lang="es-CO" sz="1100" b="1"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pPr algn="ctr"/>
                      <a:r>
                        <a:rPr lang="es-CO" sz="1100" b="1" dirty="0" smtClean="0">
                          <a:solidFill>
                            <a:schemeClr val="bg1"/>
                          </a:solidFill>
                          <a:latin typeface="Arial Narrow" panose="020B0606020202030204" pitchFamily="34" charset="0"/>
                        </a:rPr>
                        <a:t>Intervención</a:t>
                      </a:r>
                      <a:endParaRPr lang="es-CO" sz="1100" b="1" dirty="0">
                        <a:solidFill>
                          <a:schemeClr val="bg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r>
              <a:tr h="4596965">
                <a:tc>
                  <a:txBody>
                    <a:bodyPr/>
                    <a:lstStyle/>
                    <a:p>
                      <a:pPr marL="0" indent="0">
                        <a:buNone/>
                      </a:pPr>
                      <a:r>
                        <a:rPr lang="es-CO" sz="1100" dirty="0" smtClean="0">
                          <a:solidFill>
                            <a:srgbClr val="C00000"/>
                          </a:solidFill>
                          <a:latin typeface="Arial Narrow" panose="020B0606020202030204" pitchFamily="34" charset="0"/>
                        </a:rPr>
                        <a:t>Parte I. Plan Estratégico</a:t>
                      </a:r>
                    </a:p>
                    <a:p>
                      <a:pPr marL="0" indent="0">
                        <a:buNone/>
                      </a:pPr>
                      <a:r>
                        <a:rPr lang="es-CO" sz="1100" dirty="0" smtClean="0">
                          <a:latin typeface="Arial Narrow" panose="020B0606020202030204" pitchFamily="34" charset="0"/>
                        </a:rPr>
                        <a:t>A. Informe de la Gestión Fiscal y Financiera 2012-2013</a:t>
                      </a:r>
                    </a:p>
                    <a:p>
                      <a:pPr marL="0" indent="0">
                        <a:buNone/>
                      </a:pPr>
                      <a:r>
                        <a:rPr lang="es-CO" sz="1100" dirty="0" smtClean="0">
                          <a:solidFill>
                            <a:srgbClr val="C00000"/>
                          </a:solidFill>
                          <a:latin typeface="Arial Narrow" panose="020B0606020202030204" pitchFamily="34" charset="0"/>
                        </a:rPr>
                        <a:t>B. Ejes Estratégicos:</a:t>
                      </a:r>
                    </a:p>
                    <a:p>
                      <a:pPr marL="0" indent="0">
                        <a:buNone/>
                      </a:pPr>
                      <a:r>
                        <a:rPr lang="es-CO" sz="1100" dirty="0" smtClean="0">
                          <a:solidFill>
                            <a:srgbClr val="00B050"/>
                          </a:solidFill>
                          <a:latin typeface="Arial Narrow" panose="020B0606020202030204" pitchFamily="34" charset="0"/>
                        </a:rPr>
                        <a:t>-    Eje Económico</a:t>
                      </a:r>
                    </a:p>
                    <a:p>
                      <a:pPr marL="0" indent="0">
                        <a:buNone/>
                      </a:pPr>
                      <a:r>
                        <a:rPr lang="es-CO" sz="1100" dirty="0" smtClean="0">
                          <a:latin typeface="Arial Narrow" panose="020B0606020202030204" pitchFamily="34" charset="0"/>
                        </a:rPr>
                        <a:t>     Sector Agropecuario</a:t>
                      </a:r>
                    </a:p>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latin typeface="Arial Narrow" panose="020B0606020202030204" pitchFamily="34" charset="0"/>
                        </a:rPr>
                        <a:t>     Sector Medio Ambiente</a:t>
                      </a:r>
                    </a:p>
                    <a:p>
                      <a:pPr marL="0" indent="0">
                        <a:buNone/>
                      </a:pPr>
                      <a:r>
                        <a:rPr lang="es-CO" sz="1100" dirty="0" smtClean="0">
                          <a:latin typeface="Arial Narrow" panose="020B0606020202030204" pitchFamily="34" charset="0"/>
                        </a:rPr>
                        <a:t>     Sector Promoción del Desarrollo</a:t>
                      </a:r>
                    </a:p>
                    <a:p>
                      <a:pPr marL="0" indent="0" algn="l" defTabSz="914400" rtl="0" eaLnBrk="1" latinLnBrk="0" hangingPunct="1">
                        <a:buNone/>
                      </a:pPr>
                      <a:r>
                        <a:rPr lang="es-CO" sz="1100" kern="1200" dirty="0" smtClean="0">
                          <a:solidFill>
                            <a:srgbClr val="00B050"/>
                          </a:solidFill>
                          <a:latin typeface="Arial Narrow" panose="020B0606020202030204" pitchFamily="34" charset="0"/>
                          <a:ea typeface="+mn-ea"/>
                          <a:cs typeface="+mn-cs"/>
                        </a:rPr>
                        <a:t>-    Eje Desarrollo Integral del Ser Humano</a:t>
                      </a:r>
                    </a:p>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latin typeface="Arial Narrow" panose="020B0606020202030204" pitchFamily="34" charset="0"/>
                        </a:rPr>
                        <a:t>     Sector Salud</a:t>
                      </a:r>
                    </a:p>
                    <a:p>
                      <a:pPr marL="0" indent="0">
                        <a:buNone/>
                      </a:pPr>
                      <a:r>
                        <a:rPr lang="es-CO" sz="1100" dirty="0" smtClean="0">
                          <a:latin typeface="Arial Narrow" panose="020B0606020202030204" pitchFamily="34" charset="0"/>
                        </a:rPr>
                        <a:t>     Sector Educación</a:t>
                      </a:r>
                    </a:p>
                    <a:p>
                      <a:pPr marL="0" indent="0">
                        <a:buNone/>
                      </a:pPr>
                      <a:r>
                        <a:rPr lang="es-CO" sz="1100" dirty="0" smtClean="0">
                          <a:latin typeface="Arial Narrow" panose="020B0606020202030204" pitchFamily="34" charset="0"/>
                        </a:rPr>
                        <a:t>     Sector Cultura</a:t>
                      </a:r>
                    </a:p>
                    <a:p>
                      <a:pPr marL="0" indent="0">
                        <a:buNone/>
                      </a:pPr>
                      <a:r>
                        <a:rPr lang="es-CO" sz="1100" dirty="0" smtClean="0">
                          <a:latin typeface="Arial Narrow" panose="020B0606020202030204" pitchFamily="34" charset="0"/>
                        </a:rPr>
                        <a:t>     Sector Recreación y Deporte</a:t>
                      </a:r>
                      <a:endParaRPr lang="es-CO" sz="1100" baseline="0" dirty="0" smtClean="0">
                        <a:latin typeface="Arial Narrow" panose="020B0606020202030204" pitchFamily="34" charset="0"/>
                      </a:endParaRPr>
                    </a:p>
                    <a:p>
                      <a:pPr marL="0" indent="0">
                        <a:buNone/>
                      </a:pPr>
                      <a:r>
                        <a:rPr lang="es-CO" sz="1100" baseline="0" dirty="0" smtClean="0">
                          <a:latin typeface="Arial Narrow" panose="020B0606020202030204" pitchFamily="34" charset="0"/>
                        </a:rPr>
                        <a:t>     </a:t>
                      </a:r>
                      <a:r>
                        <a:rPr lang="es-CO" sz="1100" dirty="0" smtClean="0">
                          <a:latin typeface="Arial Narrow" panose="020B0606020202030204" pitchFamily="34" charset="0"/>
                        </a:rPr>
                        <a:t>Sector Población Vulnerable</a:t>
                      </a:r>
                    </a:p>
                    <a:p>
                      <a:pPr marL="0" indent="0" algn="l" defTabSz="914400" rtl="0" eaLnBrk="1" latinLnBrk="0" hangingPunct="1">
                        <a:buNone/>
                      </a:pPr>
                      <a:r>
                        <a:rPr lang="es-CO" sz="1100" kern="1200" dirty="0" smtClean="0">
                          <a:solidFill>
                            <a:srgbClr val="00B050"/>
                          </a:solidFill>
                          <a:latin typeface="Arial Narrow" panose="020B0606020202030204" pitchFamily="34" charset="0"/>
                          <a:ea typeface="+mn-ea"/>
                          <a:cs typeface="+mn-cs"/>
                        </a:rPr>
                        <a:t>- Eje Ambiente construido o de infraestructura</a:t>
                      </a:r>
                    </a:p>
                    <a:p>
                      <a:pPr marL="0" indent="0">
                        <a:buNone/>
                      </a:pPr>
                      <a:r>
                        <a:rPr lang="es-CO" sz="1100" dirty="0" smtClean="0">
                          <a:latin typeface="Arial Narrow" panose="020B0606020202030204" pitchFamily="34" charset="0"/>
                        </a:rPr>
                        <a:t>     Sector Vivienda</a:t>
                      </a:r>
                    </a:p>
                    <a:p>
                      <a:pPr marL="0" indent="0">
                        <a:buNone/>
                      </a:pPr>
                      <a:r>
                        <a:rPr lang="es-CO" sz="1100" dirty="0" smtClean="0">
                          <a:latin typeface="Arial Narrow" panose="020B0606020202030204" pitchFamily="34" charset="0"/>
                        </a:rPr>
                        <a:t>     Sector Agua Potable y Saneamiento Básico</a:t>
                      </a:r>
                    </a:p>
                    <a:p>
                      <a:pPr marL="0" indent="0">
                        <a:buNone/>
                      </a:pPr>
                      <a:r>
                        <a:rPr lang="es-CO" sz="1100" dirty="0" smtClean="0">
                          <a:latin typeface="Arial Narrow" panose="020B0606020202030204" pitchFamily="34" charset="0"/>
                        </a:rPr>
                        <a:t>     Sector Transporte – Vías Básico</a:t>
                      </a:r>
                    </a:p>
                    <a:p>
                      <a:pPr marL="0" indent="0">
                        <a:buNone/>
                      </a:pPr>
                      <a:r>
                        <a:rPr lang="es-CO" sz="1100" dirty="0" smtClean="0">
                          <a:latin typeface="Arial Narrow" panose="020B0606020202030204" pitchFamily="34" charset="0"/>
                        </a:rPr>
                        <a:t>     Sector Equipamiento Municipal </a:t>
                      </a:r>
                    </a:p>
                    <a:p>
                      <a:pPr marL="0" indent="0">
                        <a:buNone/>
                      </a:pPr>
                      <a:r>
                        <a:rPr lang="es-CO" sz="1100" dirty="0" smtClean="0">
                          <a:latin typeface="Arial Narrow" panose="020B0606020202030204" pitchFamily="34" charset="0"/>
                        </a:rPr>
                        <a:t>     Sector Otros Servicios Públicos</a:t>
                      </a:r>
                    </a:p>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latin typeface="Arial Narrow" panose="020B0606020202030204" pitchFamily="34" charset="0"/>
                        </a:rPr>
                        <a:t>     Sector Prevención y Atención de Desastres</a:t>
                      </a:r>
                      <a:endParaRPr lang="es-CO" sz="110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100" baseline="0" dirty="0" smtClean="0">
                          <a:latin typeface="Arial Narrow" panose="020B0606020202030204" pitchFamily="34" charset="0"/>
                        </a:rPr>
                        <a:t>     SISBEN</a:t>
                      </a:r>
                      <a:endParaRPr lang="es-CO" sz="1100" dirty="0" smtClean="0">
                        <a:latin typeface="Arial Narrow" panose="020B0606020202030204" pitchFamily="34" charset="0"/>
                      </a:endParaRPr>
                    </a:p>
                    <a:p>
                      <a:pPr marL="0" indent="0">
                        <a:buNone/>
                      </a:pPr>
                      <a:r>
                        <a:rPr lang="es-CO" sz="1100" kern="1200" dirty="0" smtClean="0">
                          <a:solidFill>
                            <a:srgbClr val="00B050"/>
                          </a:solidFill>
                          <a:latin typeface="Arial Narrow" panose="020B0606020202030204" pitchFamily="34" charset="0"/>
                          <a:ea typeface="+mn-ea"/>
                          <a:cs typeface="+mn-cs"/>
                        </a:rPr>
                        <a:t>- Eje Institucional</a:t>
                      </a:r>
                    </a:p>
                    <a:p>
                      <a:pPr marL="0" indent="0">
                        <a:buNone/>
                      </a:pPr>
                      <a:r>
                        <a:rPr lang="es-CO" sz="1100" dirty="0" smtClean="0">
                          <a:latin typeface="Arial Narrow" panose="020B0606020202030204" pitchFamily="34" charset="0"/>
                        </a:rPr>
                        <a:t>     Sector Fortalecimiento Institucional</a:t>
                      </a:r>
                    </a:p>
                    <a:p>
                      <a:pPr marL="0" indent="0">
                        <a:buNone/>
                      </a:pPr>
                      <a:r>
                        <a:rPr lang="es-CO" sz="1100" dirty="0" smtClean="0">
                          <a:latin typeface="Arial Narrow" panose="020B0606020202030204" pitchFamily="34" charset="0"/>
                        </a:rPr>
                        <a:t>     Sector Justicia</a:t>
                      </a:r>
                    </a:p>
                    <a:p>
                      <a:pPr marL="0" indent="0">
                        <a:buNone/>
                      </a:pPr>
                      <a:r>
                        <a:rPr lang="es-CO" sz="1100" dirty="0" smtClean="0">
                          <a:latin typeface="Arial Narrow" panose="020B0606020202030204" pitchFamily="34" charset="0"/>
                        </a:rPr>
                        <a:t>     Sector Desarrollo Comunitario</a:t>
                      </a:r>
                    </a:p>
                    <a:p>
                      <a:pPr marL="0" indent="0">
                        <a:buNone/>
                      </a:pPr>
                      <a:r>
                        <a:rPr lang="es-CO" sz="1100" kern="1200" dirty="0" smtClean="0">
                          <a:solidFill>
                            <a:srgbClr val="C00000"/>
                          </a:solidFill>
                          <a:latin typeface="Arial Narrow" panose="020B0606020202030204" pitchFamily="34" charset="0"/>
                          <a:ea typeface="+mn-ea"/>
                          <a:cs typeface="+mn-cs"/>
                        </a:rPr>
                        <a:t>Parte II. Entidades Descentralizadas</a:t>
                      </a:r>
                    </a:p>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latin typeface="Arial Narrow" panose="020B0606020202030204" pitchFamily="34" charset="0"/>
                        </a:rPr>
                        <a:t>Hospital Nuestra Señora de Fátima</a:t>
                      </a:r>
                    </a:p>
                    <a:p>
                      <a:pPr marL="0" indent="0">
                        <a:buNone/>
                      </a:pPr>
                      <a:r>
                        <a:rPr lang="es-CO" sz="1100" dirty="0" smtClean="0">
                          <a:latin typeface="Arial Narrow" panose="020B0606020202030204" pitchFamily="34" charset="0"/>
                        </a:rPr>
                        <a:t>ESPUFLAN E.S.P.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O" sz="1100" dirty="0" smtClean="0">
                          <a:latin typeface="Arial Narrow" panose="020B0606020202030204" pitchFamily="34" charset="0"/>
                        </a:rPr>
                        <a:t>Dr. </a:t>
                      </a:r>
                      <a:r>
                        <a:rPr lang="es-CO" sz="1100" dirty="0" err="1" smtClean="0">
                          <a:latin typeface="Arial Narrow" panose="020B0606020202030204" pitchFamily="34" charset="0"/>
                        </a:rPr>
                        <a:t>Teléforo</a:t>
                      </a:r>
                      <a:r>
                        <a:rPr lang="es-CO" sz="1100" baseline="0" dirty="0" smtClean="0">
                          <a:latin typeface="Arial Narrow" panose="020B0606020202030204" pitchFamily="34" charset="0"/>
                        </a:rPr>
                        <a:t> Bernal Velásquez – Alcalde Municipal de Flandes - Tolima</a:t>
                      </a:r>
                      <a:endParaRPr lang="es-CO" sz="1100" dirty="0" smtClean="0">
                        <a:latin typeface="Arial Narrow" panose="020B0606020202030204" pitchFamily="34" charset="0"/>
                      </a:endParaRPr>
                    </a:p>
                    <a:p>
                      <a:r>
                        <a:rPr lang="es-CO" sz="1100" dirty="0" err="1" smtClean="0">
                          <a:latin typeface="Arial Narrow" panose="020B0606020202030204" pitchFamily="34" charset="0"/>
                        </a:rPr>
                        <a:t>Maria</a:t>
                      </a:r>
                      <a:r>
                        <a:rPr lang="es-CO" sz="1100" dirty="0" smtClean="0">
                          <a:latin typeface="Arial Narrow" panose="020B0606020202030204" pitchFamily="34" charset="0"/>
                        </a:rPr>
                        <a:t> del Pilar Hernández </a:t>
                      </a:r>
                      <a:r>
                        <a:rPr lang="es-CO" sz="1100" dirty="0" err="1" smtClean="0">
                          <a:latin typeface="Arial Narrow" panose="020B0606020202030204" pitchFamily="34" charset="0"/>
                        </a:rPr>
                        <a:t>Ramirez</a:t>
                      </a:r>
                      <a:r>
                        <a:rPr lang="es-CO" sz="1100" baseline="0" dirty="0" smtClean="0">
                          <a:latin typeface="Arial Narrow" panose="020B0606020202030204" pitchFamily="34" charset="0"/>
                        </a:rPr>
                        <a:t> </a:t>
                      </a:r>
                      <a:r>
                        <a:rPr lang="es-CO" sz="1100" dirty="0" smtClean="0">
                          <a:latin typeface="Arial Narrow" panose="020B0606020202030204" pitchFamily="34" charset="0"/>
                        </a:rPr>
                        <a:t>– Secretaria de Hacienda</a:t>
                      </a:r>
                    </a:p>
                    <a:p>
                      <a:endParaRPr lang="es-CO" sz="1200" dirty="0" smtClean="0">
                        <a:latin typeface="Arial Narrow" panose="020B0606020202030204" pitchFamily="34" charset="0"/>
                      </a:endParaRPr>
                    </a:p>
                    <a:p>
                      <a:endParaRPr lang="es-CO" sz="1200" dirty="0" smtClean="0">
                        <a:latin typeface="Arial Narrow" panose="020B0606020202030204" pitchFamily="34" charset="0"/>
                      </a:endParaRPr>
                    </a:p>
                    <a:p>
                      <a:r>
                        <a:rPr lang="es-CO" sz="1050" dirty="0" smtClean="0">
                          <a:latin typeface="Arial Narrow" panose="020B0606020202030204" pitchFamily="34" charset="0"/>
                        </a:rPr>
                        <a:t>Ricardo</a:t>
                      </a:r>
                      <a:r>
                        <a:rPr lang="es-CO" sz="1050" baseline="0" dirty="0" smtClean="0">
                          <a:latin typeface="Arial Narrow" panose="020B0606020202030204" pitchFamily="34" charset="0"/>
                        </a:rPr>
                        <a:t> Aldana Zamora – Secretario Asuntos Agropecuarios</a:t>
                      </a:r>
                      <a:endParaRPr lang="es-CO" sz="1050" dirty="0" smtClean="0">
                        <a:latin typeface="Arial Narrow" panose="020B0606020202030204" pitchFamily="34" charset="0"/>
                      </a:endParaRPr>
                    </a:p>
                    <a:p>
                      <a:endParaRPr lang="es-CO" sz="900" dirty="0" smtClean="0">
                        <a:latin typeface="Arial Narrow" panose="020B0606020202030204" pitchFamily="34" charset="0"/>
                      </a:endParaRPr>
                    </a:p>
                    <a:p>
                      <a:r>
                        <a:rPr lang="es-CO" sz="1100" dirty="0" smtClean="0">
                          <a:latin typeface="Arial Narrow" panose="020B0606020202030204" pitchFamily="34" charset="0"/>
                        </a:rPr>
                        <a:t>Claudia Patricia</a:t>
                      </a:r>
                      <a:r>
                        <a:rPr lang="es-CO" sz="1100" baseline="0" dirty="0" smtClean="0">
                          <a:latin typeface="Arial Narrow" panose="020B0606020202030204" pitchFamily="34" charset="0"/>
                        </a:rPr>
                        <a:t> </a:t>
                      </a:r>
                      <a:r>
                        <a:rPr lang="es-CO" sz="1100" baseline="0" dirty="0" err="1" smtClean="0">
                          <a:latin typeface="Arial Narrow" panose="020B0606020202030204" pitchFamily="34" charset="0"/>
                        </a:rPr>
                        <a:t>Escovar</a:t>
                      </a:r>
                      <a:r>
                        <a:rPr lang="es-CO" sz="1100" baseline="0" dirty="0" smtClean="0">
                          <a:latin typeface="Arial Narrow" panose="020B0606020202030204" pitchFamily="34" charset="0"/>
                        </a:rPr>
                        <a:t> Castrillón – Secretaria Desarrollo Económico y Social </a:t>
                      </a:r>
                    </a:p>
                    <a:p>
                      <a:endParaRPr lang="es-CO" sz="140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latin typeface="Arial Narrow" panose="020B0606020202030204" pitchFamily="34" charset="0"/>
                        </a:rPr>
                        <a:t>Germán</a:t>
                      </a:r>
                      <a:r>
                        <a:rPr lang="es-CO" sz="1100" baseline="0" dirty="0" smtClean="0">
                          <a:latin typeface="Arial Narrow" panose="020B0606020202030204" pitchFamily="34" charset="0"/>
                        </a:rPr>
                        <a:t> Medina Sarmiento – Secretario Local de Salud</a:t>
                      </a:r>
                      <a:endParaRPr lang="es-CO" sz="110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smtClean="0">
                          <a:latin typeface="Arial Narrow" panose="020B0606020202030204" pitchFamily="34" charset="0"/>
                        </a:rPr>
                        <a:t>Claudia Patricia</a:t>
                      </a:r>
                      <a:r>
                        <a:rPr lang="es-CO" sz="1100" baseline="0" dirty="0" smtClean="0">
                          <a:latin typeface="Arial Narrow" panose="020B0606020202030204" pitchFamily="34" charset="0"/>
                        </a:rPr>
                        <a:t> </a:t>
                      </a:r>
                      <a:r>
                        <a:rPr lang="es-CO" sz="1100" baseline="0" dirty="0" err="1" smtClean="0">
                          <a:latin typeface="Arial Narrow" panose="020B0606020202030204" pitchFamily="34" charset="0"/>
                        </a:rPr>
                        <a:t>Escovar</a:t>
                      </a:r>
                      <a:r>
                        <a:rPr lang="es-CO" sz="1100" baseline="0" dirty="0" smtClean="0">
                          <a:latin typeface="Arial Narrow" panose="020B0606020202030204" pitchFamily="34" charset="0"/>
                        </a:rPr>
                        <a:t> Castrillón – Secretaria Desarrollo Económico y Social </a:t>
                      </a:r>
                      <a:endParaRPr lang="es-CO" sz="1100" dirty="0" smtClean="0">
                        <a:latin typeface="Arial Narrow" panose="020B0606020202030204" pitchFamily="34" charset="0"/>
                      </a:endParaRPr>
                    </a:p>
                    <a:p>
                      <a:endParaRPr lang="es-CO" sz="600" dirty="0" smtClean="0">
                        <a:latin typeface="Arial Narrow" panose="020B0606020202030204" pitchFamily="34" charset="0"/>
                      </a:endParaRPr>
                    </a:p>
                    <a:p>
                      <a:endParaRPr lang="es-CO" sz="600" dirty="0" smtClean="0">
                        <a:latin typeface="Arial Narrow" panose="020B0606020202030204" pitchFamily="34" charset="0"/>
                      </a:endParaRPr>
                    </a:p>
                    <a:p>
                      <a:endParaRPr lang="es-CO" sz="60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100" baseline="0" dirty="0" smtClean="0">
                          <a:latin typeface="Arial Narrow" panose="020B0606020202030204" pitchFamily="34" charset="0"/>
                        </a:rPr>
                        <a:t>Viviana Lozano Buitrago – Programas Sociales</a:t>
                      </a:r>
                    </a:p>
                    <a:p>
                      <a:pPr marL="0" marR="0" indent="0" algn="l" defTabSz="914400" rtl="0" eaLnBrk="1" fontAlgn="auto" latinLnBrk="0" hangingPunct="1">
                        <a:lnSpc>
                          <a:spcPct val="100000"/>
                        </a:lnSpc>
                        <a:spcBef>
                          <a:spcPts val="0"/>
                        </a:spcBef>
                        <a:spcAft>
                          <a:spcPts val="0"/>
                        </a:spcAft>
                        <a:buClrTx/>
                        <a:buSzTx/>
                        <a:buFontTx/>
                        <a:buNone/>
                        <a:tabLst/>
                        <a:defRPr/>
                      </a:pPr>
                      <a:endParaRPr lang="es-CO" sz="105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050" baseline="0" dirty="0" smtClean="0">
                          <a:latin typeface="Arial Narrow" panose="020B0606020202030204" pitchFamily="34" charset="0"/>
                        </a:rPr>
                        <a:t>Ruth </a:t>
                      </a:r>
                      <a:r>
                        <a:rPr lang="es-CO" sz="1050" baseline="0" dirty="0" err="1" smtClean="0">
                          <a:latin typeface="Arial Narrow" panose="020B0606020202030204" pitchFamily="34" charset="0"/>
                        </a:rPr>
                        <a:t>Aleida</a:t>
                      </a:r>
                      <a:r>
                        <a:rPr lang="es-CO" sz="1050" baseline="0" dirty="0" smtClean="0">
                          <a:latin typeface="Arial Narrow" panose="020B0606020202030204" pitchFamily="34" charset="0"/>
                        </a:rPr>
                        <a:t> Cárdenas – Coordinadora Vivienda</a:t>
                      </a:r>
                    </a:p>
                    <a:p>
                      <a:pPr marL="0" marR="0" indent="0" algn="l" defTabSz="914400" rtl="0" eaLnBrk="1" fontAlgn="auto" latinLnBrk="0" hangingPunct="1">
                        <a:lnSpc>
                          <a:spcPct val="100000"/>
                        </a:lnSpc>
                        <a:spcBef>
                          <a:spcPts val="0"/>
                        </a:spcBef>
                        <a:spcAft>
                          <a:spcPts val="0"/>
                        </a:spcAft>
                        <a:buClrTx/>
                        <a:buSzTx/>
                        <a:buFontTx/>
                        <a:buNone/>
                        <a:tabLst/>
                        <a:defRPr/>
                      </a:pPr>
                      <a:r>
                        <a:rPr lang="es-CO" sz="1050" dirty="0" smtClean="0">
                          <a:latin typeface="Arial Narrow" panose="020B0606020202030204" pitchFamily="34" charset="0"/>
                        </a:rPr>
                        <a:t>Julián Camilo Montero Pérez</a:t>
                      </a:r>
                      <a:r>
                        <a:rPr lang="es-CO" sz="1050" baseline="0" dirty="0" smtClean="0">
                          <a:latin typeface="Arial Narrow" panose="020B0606020202030204" pitchFamily="34" charset="0"/>
                        </a:rPr>
                        <a:t> – Secretario de Planeación e Infraestructura</a:t>
                      </a:r>
                    </a:p>
                    <a:p>
                      <a:pPr marL="0" marR="0" indent="0" algn="l" defTabSz="914400" rtl="0" eaLnBrk="1" fontAlgn="auto" latinLnBrk="0" hangingPunct="1">
                        <a:lnSpc>
                          <a:spcPct val="100000"/>
                        </a:lnSpc>
                        <a:spcBef>
                          <a:spcPts val="0"/>
                        </a:spcBef>
                        <a:spcAft>
                          <a:spcPts val="0"/>
                        </a:spcAft>
                        <a:buClrTx/>
                        <a:buSzTx/>
                        <a:buFontTx/>
                        <a:buNone/>
                        <a:tabLst/>
                        <a:defRPr/>
                      </a:pPr>
                      <a:endParaRPr lang="es-CO" sz="80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CO" sz="110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CO" sz="60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050" dirty="0" err="1" smtClean="0">
                          <a:latin typeface="Arial Narrow" panose="020B0606020202030204" pitchFamily="34" charset="0"/>
                        </a:rPr>
                        <a:t>Alix</a:t>
                      </a:r>
                      <a:r>
                        <a:rPr lang="es-CO" sz="1050" baseline="0" dirty="0" smtClean="0">
                          <a:latin typeface="Arial Narrow" panose="020B0606020202030204" pitchFamily="34" charset="0"/>
                        </a:rPr>
                        <a:t> Yaneth Leal– Coordinadora Gestión de Riesgo</a:t>
                      </a:r>
                    </a:p>
                    <a:p>
                      <a:pPr marL="0" marR="0" indent="0" algn="l" defTabSz="914400" rtl="0" eaLnBrk="1" fontAlgn="auto" latinLnBrk="0" hangingPunct="1">
                        <a:lnSpc>
                          <a:spcPct val="100000"/>
                        </a:lnSpc>
                        <a:spcBef>
                          <a:spcPts val="0"/>
                        </a:spcBef>
                        <a:spcAft>
                          <a:spcPts val="0"/>
                        </a:spcAft>
                        <a:buClrTx/>
                        <a:buSzTx/>
                        <a:buFontTx/>
                        <a:buNone/>
                        <a:tabLst/>
                        <a:defRPr/>
                      </a:pPr>
                      <a:r>
                        <a:rPr lang="es-CO" sz="1050" dirty="0" err="1" smtClean="0">
                          <a:latin typeface="Arial Narrow" panose="020B0606020202030204" pitchFamily="34" charset="0"/>
                        </a:rPr>
                        <a:t>Helber</a:t>
                      </a:r>
                      <a:r>
                        <a:rPr lang="es-CO" sz="1050" dirty="0" smtClean="0">
                          <a:latin typeface="Arial Narrow" panose="020B0606020202030204" pitchFamily="34" charset="0"/>
                        </a:rPr>
                        <a:t> </a:t>
                      </a:r>
                      <a:r>
                        <a:rPr lang="es-CO" sz="1050" dirty="0" err="1" smtClean="0">
                          <a:latin typeface="Arial Narrow" panose="020B0606020202030204" pitchFamily="34" charset="0"/>
                        </a:rPr>
                        <a:t>Yovanni</a:t>
                      </a:r>
                      <a:r>
                        <a:rPr lang="es-CO" sz="1050" dirty="0" smtClean="0">
                          <a:latin typeface="Arial Narrow" panose="020B0606020202030204" pitchFamily="34" charset="0"/>
                        </a:rPr>
                        <a:t> Quintero </a:t>
                      </a:r>
                      <a:r>
                        <a:rPr lang="es-CO" sz="1050" dirty="0" err="1" smtClean="0">
                          <a:latin typeface="Arial Narrow" panose="020B0606020202030204" pitchFamily="34" charset="0"/>
                        </a:rPr>
                        <a:t>Ortíz</a:t>
                      </a:r>
                      <a:r>
                        <a:rPr lang="es-CO" sz="1050" baseline="0" dirty="0" smtClean="0">
                          <a:latin typeface="Arial Narrow" panose="020B0606020202030204" pitchFamily="34" charset="0"/>
                        </a:rPr>
                        <a:t> – Coordinador SISBEN</a:t>
                      </a:r>
                    </a:p>
                    <a:p>
                      <a:pPr marL="0" marR="0" indent="0" algn="l" defTabSz="914400" rtl="0" eaLnBrk="1" fontAlgn="auto" latinLnBrk="0" hangingPunct="1">
                        <a:lnSpc>
                          <a:spcPct val="100000"/>
                        </a:lnSpc>
                        <a:spcBef>
                          <a:spcPts val="0"/>
                        </a:spcBef>
                        <a:spcAft>
                          <a:spcPts val="0"/>
                        </a:spcAft>
                        <a:buClrTx/>
                        <a:buSzTx/>
                        <a:buFontTx/>
                        <a:buNone/>
                        <a:tabLst/>
                        <a:defRPr/>
                      </a:pPr>
                      <a:endParaRPr lang="es-CO" sz="105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050" dirty="0" err="1" smtClean="0">
                          <a:latin typeface="Arial Narrow" panose="020B0606020202030204" pitchFamily="34" charset="0"/>
                        </a:rPr>
                        <a:t>Ower</a:t>
                      </a:r>
                      <a:r>
                        <a:rPr lang="es-CO" sz="1050" baseline="0" dirty="0" smtClean="0">
                          <a:latin typeface="Arial Narrow" panose="020B0606020202030204" pitchFamily="34" charset="0"/>
                        </a:rPr>
                        <a:t> Fernando Medina Molano  – Secretario de Gobierno y Servicios </a:t>
                      </a:r>
                      <a:r>
                        <a:rPr lang="es-CO" sz="1050" baseline="0" dirty="0" err="1" smtClean="0">
                          <a:latin typeface="Arial Narrow" panose="020B0606020202030204" pitchFamily="34" charset="0"/>
                        </a:rPr>
                        <a:t>Admis</a:t>
                      </a:r>
                      <a:r>
                        <a:rPr lang="es-CO" sz="1050" baseline="0" dirty="0" smtClean="0">
                          <a:latin typeface="Arial Narrow" panose="020B0606020202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CO" sz="1100"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CO" sz="80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CO" sz="140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050" dirty="0" smtClean="0">
                          <a:latin typeface="Arial Narrow" panose="020B0606020202030204" pitchFamily="34" charset="0"/>
                        </a:rPr>
                        <a:t>Álvaro Sánchez Gutiérrez</a:t>
                      </a:r>
                      <a:r>
                        <a:rPr lang="es-CO" sz="1050" baseline="0" dirty="0" smtClean="0">
                          <a:latin typeface="Arial Narrow" panose="020B0606020202030204" pitchFamily="34" charset="0"/>
                        </a:rPr>
                        <a:t>– Gerente General Hospital Nuestra Señora de Fátima</a:t>
                      </a:r>
                      <a:endParaRPr lang="es-CO" sz="105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CO" sz="1050" dirty="0" smtClean="0">
                          <a:latin typeface="Arial Narrow" panose="020B0606020202030204" pitchFamily="34" charset="0"/>
                        </a:rPr>
                        <a:t>Miguel Contreras </a:t>
                      </a:r>
                      <a:r>
                        <a:rPr lang="es-CO" sz="1050" dirty="0" err="1" smtClean="0">
                          <a:latin typeface="Arial Narrow" panose="020B0606020202030204" pitchFamily="34" charset="0"/>
                        </a:rPr>
                        <a:t>Amell</a:t>
                      </a:r>
                      <a:r>
                        <a:rPr lang="es-CO" sz="1050" baseline="0" dirty="0" smtClean="0">
                          <a:latin typeface="Arial Narrow" panose="020B0606020202030204" pitchFamily="34" charset="0"/>
                        </a:rPr>
                        <a:t> – Gerente General ESPUFLAN E.S.P.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2 Marcador de contenido"/>
          <p:cNvSpPr txBox="1">
            <a:spLocks/>
          </p:cNvSpPr>
          <p:nvPr/>
        </p:nvSpPr>
        <p:spPr>
          <a:xfrm>
            <a:off x="107504" y="6140782"/>
            <a:ext cx="4032448" cy="5455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Agenda</a:t>
            </a:r>
          </a:p>
        </p:txBody>
      </p:sp>
    </p:spTree>
    <p:extLst>
      <p:ext uri="{BB962C8B-B14F-4D97-AF65-F5344CB8AC3E}">
        <p14:creationId xmlns:p14="http://schemas.microsoft.com/office/powerpoint/2010/main" val="170614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21" name="2 Marcador de contenido"/>
          <p:cNvSpPr>
            <a:spLocks noGrp="1"/>
          </p:cNvSpPr>
          <p:nvPr>
            <p:ph idx="1"/>
          </p:nvPr>
        </p:nvSpPr>
        <p:spPr>
          <a:xfrm>
            <a:off x="102012" y="1150145"/>
            <a:ext cx="8949680" cy="3574999"/>
          </a:xfrm>
        </p:spPr>
        <p:txBody>
          <a:bodyPr>
            <a:noAutofit/>
          </a:bodyPr>
          <a:lstStyle/>
          <a:p>
            <a:pPr marL="0" indent="0">
              <a:buNone/>
            </a:pPr>
            <a:r>
              <a:rPr lang="es-MX" sz="20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Adecuación </a:t>
            </a:r>
            <a:r>
              <a:rPr lang="es-CO" sz="2000" dirty="0">
                <a:effectLst>
                  <a:outerShdw blurRad="38100" dist="38100" dir="2700000" algn="tl">
                    <a:srgbClr val="000000">
                      <a:alpha val="43137"/>
                    </a:srgbClr>
                  </a:outerShdw>
                </a:effectLst>
                <a:latin typeface="Arial Narrow" pitchFamily="34" charset="0"/>
              </a:rPr>
              <a:t>locativa del centro de Cómputo del Centro de </a:t>
            </a:r>
            <a:r>
              <a:rPr lang="es-CO" sz="2000" dirty="0" smtClean="0">
                <a:effectLst>
                  <a:outerShdw blurRad="38100" dist="38100" dir="2700000" algn="tl">
                    <a:srgbClr val="000000">
                      <a:alpha val="43137"/>
                    </a:srgbClr>
                  </a:outerShdw>
                </a:effectLst>
                <a:latin typeface="Arial Narrow" pitchFamily="34" charset="0"/>
              </a:rPr>
              <a:t>Ayudas.</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Reparación </a:t>
            </a:r>
            <a:r>
              <a:rPr lang="es-CO" sz="2000" dirty="0">
                <a:effectLst>
                  <a:outerShdw blurRad="38100" dist="38100" dir="2700000" algn="tl">
                    <a:srgbClr val="000000">
                      <a:alpha val="43137"/>
                    </a:srgbClr>
                  </a:outerShdw>
                </a:effectLst>
                <a:latin typeface="Arial Narrow" pitchFamily="34" charset="0"/>
              </a:rPr>
              <a:t>de la Cubierta del Centro de Ayudas Educativas del </a:t>
            </a:r>
            <a:r>
              <a:rPr lang="es-CO" sz="20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Gestión </a:t>
            </a:r>
            <a:r>
              <a:rPr lang="es-CO" sz="2000" dirty="0">
                <a:effectLst>
                  <a:outerShdw blurRad="38100" dist="38100" dir="2700000" algn="tl">
                    <a:srgbClr val="000000">
                      <a:alpha val="43137"/>
                    </a:srgbClr>
                  </a:outerShdw>
                </a:effectLst>
                <a:latin typeface="Arial Narrow" pitchFamily="34" charset="0"/>
              </a:rPr>
              <a:t>Municipal para la Compraventa del bien inmueble de 2000 metros cuadrados matricula inmobiliaria 357-0022915 ubicado en la Trasversal primera No. 15-49 de la zona urbana del Municipio con destino a la Construcción del Centro Administrativo Municipal CAM</a:t>
            </a:r>
            <a:r>
              <a:rPr lang="es-CO" sz="20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Estudio </a:t>
            </a:r>
            <a:r>
              <a:rPr lang="es-CO" sz="2000" dirty="0">
                <a:effectLst>
                  <a:outerShdw blurRad="38100" dist="38100" dir="2700000" algn="tl">
                    <a:srgbClr val="000000">
                      <a:alpha val="43137"/>
                    </a:srgbClr>
                  </a:outerShdw>
                </a:effectLst>
                <a:latin typeface="Arial Narrow" pitchFamily="34" charset="0"/>
              </a:rPr>
              <a:t>de vulnerabilidad sísmica de la infraestructura donde funciona el palacio </a:t>
            </a:r>
            <a:r>
              <a:rPr lang="es-CO" sz="2000" dirty="0" smtClean="0">
                <a:effectLst>
                  <a:outerShdw blurRad="38100" dist="38100" dir="2700000" algn="tl">
                    <a:srgbClr val="000000">
                      <a:alpha val="43137"/>
                    </a:srgbClr>
                  </a:outerShdw>
                </a:effectLst>
                <a:latin typeface="Arial Narrow" pitchFamily="34" charset="0"/>
              </a:rPr>
              <a:t>Municipal.</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Estudios </a:t>
            </a:r>
            <a:r>
              <a:rPr lang="es-CO" sz="2000" dirty="0">
                <a:effectLst>
                  <a:outerShdw blurRad="38100" dist="38100" dir="2700000" algn="tl">
                    <a:srgbClr val="000000">
                      <a:alpha val="43137"/>
                    </a:srgbClr>
                  </a:outerShdw>
                </a:effectLst>
                <a:latin typeface="Arial Narrow" pitchFamily="34" charset="0"/>
              </a:rPr>
              <a:t>de pre inversión en diseños estructural , arquitectónico , eléctrico, gases para la construcción del Hospital Nuestra Señora de </a:t>
            </a:r>
            <a:r>
              <a:rPr lang="es-CO" sz="2000" dirty="0" smtClean="0">
                <a:effectLst>
                  <a:outerShdw blurRad="38100" dist="38100" dir="2700000" algn="tl">
                    <a:srgbClr val="000000">
                      <a:alpha val="43137"/>
                    </a:srgbClr>
                  </a:outerShdw>
                </a:effectLst>
                <a:latin typeface="Arial Narrow" pitchFamily="34" charset="0"/>
              </a:rPr>
              <a:t>Fátima.</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Adecuación </a:t>
            </a:r>
            <a:r>
              <a:rPr lang="es-CO" sz="2000" dirty="0">
                <a:effectLst>
                  <a:outerShdw blurRad="38100" dist="38100" dir="2700000" algn="tl">
                    <a:srgbClr val="000000">
                      <a:alpha val="43137"/>
                    </a:srgbClr>
                  </a:outerShdw>
                </a:effectLst>
                <a:latin typeface="Arial Narrow" pitchFamily="34" charset="0"/>
              </a:rPr>
              <a:t>eléctrica de las Instalaciones donde funciona y opera el Palacio </a:t>
            </a:r>
            <a:r>
              <a:rPr lang="es-CO" sz="2000" dirty="0" smtClean="0">
                <a:effectLst>
                  <a:outerShdw blurRad="38100" dist="38100" dir="2700000" algn="tl">
                    <a:srgbClr val="000000">
                      <a:alpha val="43137"/>
                    </a:srgbClr>
                  </a:outerShdw>
                </a:effectLst>
                <a:latin typeface="Arial Narrow" pitchFamily="34" charset="0"/>
              </a:rPr>
              <a:t>Municipal.</a:t>
            </a:r>
          </a:p>
        </p:txBody>
      </p:sp>
      <p:pic>
        <p:nvPicPr>
          <p:cNvPr id="23" name="Picture 3">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2 Marcador de contenido"/>
          <p:cNvSpPr txBox="1">
            <a:spLocks/>
          </p:cNvSpPr>
          <p:nvPr/>
        </p:nvSpPr>
        <p:spPr>
          <a:xfrm>
            <a:off x="251520" y="6229724"/>
            <a:ext cx="4032448" cy="54551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a:t>
            </a:r>
            <a:r>
              <a:rPr lang="es-CO" dirty="0" smtClean="0">
                <a:effectLst>
                  <a:outerShdw blurRad="38100" dist="38100" dir="2700000" algn="tl">
                    <a:srgbClr val="000000">
                      <a:alpha val="43137"/>
                    </a:srgbClr>
                  </a:outerShdw>
                </a:effectLst>
                <a:latin typeface="Arial Narrow" pitchFamily="34" charset="0"/>
              </a:rPr>
              <a:t>Equipamiento Municipal</a:t>
            </a:r>
            <a:endParaRPr lang="es-CO" dirty="0">
              <a:effectLst>
                <a:outerShdw blurRad="38100" dist="38100" dir="2700000" algn="tl">
                  <a:srgbClr val="000000">
                    <a:alpha val="43137"/>
                  </a:srgbClr>
                </a:outerShdw>
              </a:effectLst>
              <a:latin typeface="Arial Narrow" pitchFamily="34" charset="0"/>
            </a:endParaRPr>
          </a:p>
        </p:txBody>
      </p:sp>
      <p:sp>
        <p:nvSpPr>
          <p:cNvPr id="17" name="Rectángulo 16"/>
          <p:cNvSpPr/>
          <p:nvPr/>
        </p:nvSpPr>
        <p:spPr>
          <a:xfrm>
            <a:off x="230314" y="6497412"/>
            <a:ext cx="4572000" cy="276999"/>
          </a:xfrm>
          <a:prstGeom prst="rect">
            <a:avLst/>
          </a:prstGeom>
        </p:spPr>
        <p:txBody>
          <a:bodyPr>
            <a:spAutoFit/>
          </a:bodyPr>
          <a:lstStyle/>
          <a:p>
            <a:pPr>
              <a:defRPr/>
            </a:pPr>
            <a:r>
              <a:rPr lang="es-CO" sz="1200" dirty="0">
                <a:latin typeface="Arial Narrow" panose="020B0606020202030204" pitchFamily="34" charset="0"/>
              </a:rPr>
              <a:t>Julián Camilo Montero Pérez  – </a:t>
            </a:r>
            <a:r>
              <a:rPr lang="es-CO" sz="1200" dirty="0" smtClean="0">
                <a:latin typeface="Arial Narrow" panose="020B0606020202030204" pitchFamily="34" charset="0"/>
              </a:rPr>
              <a:t>Secretaria </a:t>
            </a:r>
            <a:r>
              <a:rPr lang="es-CO" sz="1200" dirty="0">
                <a:latin typeface="Arial Narrow" panose="020B0606020202030204" pitchFamily="34" charset="0"/>
              </a:rPr>
              <a:t>de Planeación e Infraestructura</a:t>
            </a:r>
          </a:p>
        </p:txBody>
      </p:sp>
    </p:spTree>
    <p:extLst>
      <p:ext uri="{BB962C8B-B14F-4D97-AF65-F5344CB8AC3E}">
        <p14:creationId xmlns:p14="http://schemas.microsoft.com/office/powerpoint/2010/main" val="2117908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9" name="2 Marcador de contenido"/>
          <p:cNvSpPr txBox="1">
            <a:spLocks/>
          </p:cNvSpPr>
          <p:nvPr/>
        </p:nvSpPr>
        <p:spPr>
          <a:xfrm>
            <a:off x="234586" y="6148370"/>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Otros Servicios Públicos</a:t>
            </a:r>
            <a:endParaRPr lang="es-CO" dirty="0">
              <a:effectLst>
                <a:outerShdw blurRad="38100" dist="38100" dir="2700000" algn="tl">
                  <a:srgbClr val="000000">
                    <a:alpha val="43137"/>
                  </a:srgbClr>
                </a:outerShdw>
              </a:effectLst>
              <a:latin typeface="Arial Narrow" pitchFamily="34" charset="0"/>
            </a:endParaRPr>
          </a:p>
        </p:txBody>
      </p:sp>
      <p:sp>
        <p:nvSpPr>
          <p:cNvPr id="21" name="2 Marcador de contenido"/>
          <p:cNvSpPr>
            <a:spLocks noGrp="1"/>
          </p:cNvSpPr>
          <p:nvPr>
            <p:ph idx="1"/>
          </p:nvPr>
        </p:nvSpPr>
        <p:spPr>
          <a:xfrm>
            <a:off x="102012" y="3292762"/>
            <a:ext cx="8949680" cy="2512502"/>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Apoyo </a:t>
            </a:r>
            <a:r>
              <a:rPr lang="es-CO" sz="1800" dirty="0">
                <a:effectLst>
                  <a:outerShdw blurRad="38100" dist="38100" dir="2700000" algn="tl">
                    <a:srgbClr val="000000">
                      <a:alpha val="43137"/>
                    </a:srgbClr>
                  </a:outerShdw>
                </a:effectLst>
                <a:latin typeface="Arial Narrow" pitchFamily="34" charset="0"/>
              </a:rPr>
              <a:t>administrativo y financiero para los costos de derechos de conexión dentro de la construcción y masificación de Gas natural distribuido por redes en la vereda Topacio (sector de Puerta Cadena) vereda Paradero II y vereda </a:t>
            </a:r>
            <a:r>
              <a:rPr lang="es-CO" sz="1800" dirty="0" err="1" smtClean="0">
                <a:effectLst>
                  <a:outerShdw blurRad="38100" dist="38100" dir="2700000" algn="tl">
                    <a:srgbClr val="000000">
                      <a:alpha val="43137"/>
                    </a:srgbClr>
                  </a:outerShdw>
                </a:effectLst>
                <a:latin typeface="Arial Narrow" pitchFamily="34" charset="0"/>
              </a:rPr>
              <a:t>Camala</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Suministro </a:t>
            </a:r>
            <a:r>
              <a:rPr lang="es-CO" sz="1800" dirty="0">
                <a:effectLst>
                  <a:outerShdw blurRad="38100" dist="38100" dir="2700000" algn="tl">
                    <a:srgbClr val="000000">
                      <a:alpha val="43137"/>
                    </a:srgbClr>
                  </a:outerShdw>
                </a:effectLst>
                <a:latin typeface="Arial Narrow" pitchFamily="34" charset="0"/>
              </a:rPr>
              <a:t>e Instalación de Alumbrado Navideño en la zona urbana del Municipio</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Suministro </a:t>
            </a:r>
            <a:r>
              <a:rPr lang="es-CO" sz="1800" dirty="0">
                <a:effectLst>
                  <a:outerShdw blurRad="38100" dist="38100" dir="2700000" algn="tl">
                    <a:srgbClr val="000000">
                      <a:alpha val="43137"/>
                    </a:srgbClr>
                  </a:outerShdw>
                </a:effectLst>
                <a:latin typeface="Arial Narrow" pitchFamily="34" charset="0"/>
              </a:rPr>
              <a:t>elementos de dotación para seguridad industrial del personal eléctrico</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Suministro </a:t>
            </a:r>
            <a:r>
              <a:rPr lang="es-CO" sz="1800" dirty="0">
                <a:effectLst>
                  <a:outerShdw blurRad="38100" dist="38100" dir="2700000" algn="tl">
                    <a:srgbClr val="000000">
                      <a:alpha val="43137"/>
                    </a:srgbClr>
                  </a:outerShdw>
                </a:effectLst>
                <a:latin typeface="Arial Narrow" pitchFamily="34" charset="0"/>
              </a:rPr>
              <a:t>de luminarias y material eléctrico para el mantenimiento de la red de alumbrado público en la zona rural y urbana. </a:t>
            </a:r>
            <a:endParaRPr lang="es-CO" sz="1800" dirty="0" smtClean="0">
              <a:effectLst>
                <a:outerShdw blurRad="38100" dist="38100" dir="2700000" algn="tl">
                  <a:srgbClr val="000000">
                    <a:alpha val="43137"/>
                  </a:srgbClr>
                </a:outerShdw>
              </a:effectLst>
              <a:latin typeface="Arial Narrow" pitchFamily="34" charset="0"/>
            </a:endParaRPr>
          </a:p>
        </p:txBody>
      </p:sp>
      <p:pic>
        <p:nvPicPr>
          <p:cNvPr id="6" name="Imagen 5"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106" y="1061337"/>
            <a:ext cx="6555262" cy="2160000"/>
          </a:xfrm>
          <a:prstGeom prst="rect">
            <a:avLst/>
          </a:prstGeom>
        </p:spPr>
      </p:pic>
      <p:pic>
        <p:nvPicPr>
          <p:cNvPr id="17"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ángulo 15"/>
          <p:cNvSpPr/>
          <p:nvPr/>
        </p:nvSpPr>
        <p:spPr>
          <a:xfrm>
            <a:off x="230314" y="6497412"/>
            <a:ext cx="4572000" cy="276999"/>
          </a:xfrm>
          <a:prstGeom prst="rect">
            <a:avLst/>
          </a:prstGeom>
        </p:spPr>
        <p:txBody>
          <a:bodyPr>
            <a:spAutoFit/>
          </a:bodyPr>
          <a:lstStyle/>
          <a:p>
            <a:pPr>
              <a:defRPr/>
            </a:pPr>
            <a:r>
              <a:rPr lang="es-CO" sz="1200" dirty="0">
                <a:latin typeface="Arial Narrow" panose="020B0606020202030204" pitchFamily="34" charset="0"/>
              </a:rPr>
              <a:t>Julián Camilo Montero Pérez  – </a:t>
            </a:r>
            <a:r>
              <a:rPr lang="es-CO" sz="1200" dirty="0" smtClean="0">
                <a:latin typeface="Arial Narrow" panose="020B0606020202030204" pitchFamily="34" charset="0"/>
              </a:rPr>
              <a:t>Secretaria </a:t>
            </a:r>
            <a:r>
              <a:rPr lang="es-CO" sz="1200" dirty="0">
                <a:latin typeface="Arial Narrow" panose="020B0606020202030204" pitchFamily="34" charset="0"/>
              </a:rPr>
              <a:t>de Planeación e Infraestructura</a:t>
            </a:r>
          </a:p>
        </p:txBody>
      </p:sp>
    </p:spTree>
    <p:extLst>
      <p:ext uri="{BB962C8B-B14F-4D97-AF65-F5344CB8AC3E}">
        <p14:creationId xmlns:p14="http://schemas.microsoft.com/office/powerpoint/2010/main" val="5607518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9" name="2 Marcador de contenido"/>
          <p:cNvSpPr txBox="1">
            <a:spLocks/>
          </p:cNvSpPr>
          <p:nvPr/>
        </p:nvSpPr>
        <p:spPr>
          <a:xfrm>
            <a:off x="234586" y="6237312"/>
            <a:ext cx="4567728" cy="54551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Sector Prevención y Atención de Desastres</a:t>
            </a:r>
            <a:endParaRPr lang="es-CO" dirty="0">
              <a:effectLst>
                <a:outerShdw blurRad="38100" dist="38100" dir="2700000" algn="tl">
                  <a:srgbClr val="000000">
                    <a:alpha val="43137"/>
                  </a:srgbClr>
                </a:outerShdw>
              </a:effectLst>
              <a:latin typeface="Arial Narrow" pitchFamily="34" charset="0"/>
            </a:endParaRPr>
          </a:p>
        </p:txBody>
      </p:sp>
      <p:sp>
        <p:nvSpPr>
          <p:cNvPr id="21" name="2 Marcador de contenido"/>
          <p:cNvSpPr>
            <a:spLocks noGrp="1"/>
          </p:cNvSpPr>
          <p:nvPr>
            <p:ph idx="1"/>
          </p:nvPr>
        </p:nvSpPr>
        <p:spPr>
          <a:xfrm>
            <a:off x="102012" y="3292762"/>
            <a:ext cx="8949680" cy="2512502"/>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a:effectLst>
                  <a:outerShdw blurRad="38100" dist="38100" dir="2700000" algn="tl">
                    <a:srgbClr val="000000">
                      <a:alpha val="43137"/>
                    </a:srgbClr>
                  </a:outerShdw>
                </a:effectLst>
                <a:latin typeface="Arial Narrow" pitchFamily="34" charset="0"/>
              </a:rPr>
              <a:t>Fortalecimiento y Apoyo al Cuerpo de Bombero a través de la compra de una </a:t>
            </a:r>
            <a:r>
              <a:rPr lang="es-CO" sz="1800" dirty="0" err="1">
                <a:effectLst>
                  <a:outerShdw blurRad="38100" dist="38100" dir="2700000" algn="tl">
                    <a:srgbClr val="000000">
                      <a:alpha val="43137"/>
                    </a:srgbClr>
                  </a:outerShdw>
                </a:effectLst>
                <a:latin typeface="Arial Narrow" pitchFamily="34" charset="0"/>
              </a:rPr>
              <a:t>Cuatrimoto</a:t>
            </a:r>
            <a:r>
              <a:rPr lang="es-CO" sz="1800" dirty="0">
                <a:effectLst>
                  <a:outerShdw blurRad="38100" dist="38100" dir="2700000" algn="tl">
                    <a:srgbClr val="000000">
                      <a:alpha val="43137"/>
                    </a:srgbClr>
                  </a:outerShdw>
                </a:effectLst>
                <a:latin typeface="Arial Narrow" pitchFamily="34" charset="0"/>
              </a:rPr>
              <a:t> </a:t>
            </a:r>
            <a:r>
              <a:rPr lang="es-CO" sz="1800" dirty="0" err="1">
                <a:effectLst>
                  <a:outerShdw blurRad="38100" dist="38100" dir="2700000" algn="tl">
                    <a:srgbClr val="000000">
                      <a:alpha val="43137"/>
                    </a:srgbClr>
                  </a:outerShdw>
                </a:effectLst>
                <a:latin typeface="Arial Narrow" pitchFamily="34" charset="0"/>
              </a:rPr>
              <a:t>Bomberil</a:t>
            </a:r>
            <a:r>
              <a:rPr lang="es-CO" sz="1800" dirty="0">
                <a:effectLst>
                  <a:outerShdw blurRad="38100" dist="38100" dir="2700000" algn="tl">
                    <a:srgbClr val="000000">
                      <a:alpha val="43137"/>
                    </a:srgbClr>
                  </a:outerShdw>
                </a:effectLst>
                <a:latin typeface="Arial Narrow" pitchFamily="34" charset="0"/>
              </a:rPr>
              <a:t> para atender incendios y/o calamidades forestales y rurales</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Entrega </a:t>
            </a:r>
            <a:r>
              <a:rPr lang="es-CO" sz="1800" dirty="0">
                <a:effectLst>
                  <a:outerShdw blurRad="38100" dist="38100" dir="2700000" algn="tl">
                    <a:srgbClr val="000000">
                      <a:alpha val="43137"/>
                    </a:srgbClr>
                  </a:outerShdw>
                </a:effectLst>
                <a:latin typeface="Arial Narrow" pitchFamily="34" charset="0"/>
              </a:rPr>
              <a:t>de la 2da Máquina de Bomberos en Donación realizada por la Aeronáutica Civil por Gestión del Alcalde Municipal</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Gestión </a:t>
            </a:r>
            <a:r>
              <a:rPr lang="es-CO" sz="1800" dirty="0">
                <a:effectLst>
                  <a:outerShdw blurRad="38100" dist="38100" dir="2700000" algn="tl">
                    <a:srgbClr val="000000">
                      <a:alpha val="43137"/>
                    </a:srgbClr>
                  </a:outerShdw>
                </a:effectLst>
                <a:latin typeface="Arial Narrow" pitchFamily="34" charset="0"/>
              </a:rPr>
              <a:t>Municipal para la Entrega de Donación de Elementos y Equipos para la Operación de la Defensa Civil y el Cuerpo de Bomberos Voluntarios del Municipio de Flandes, Apoyo recibido de parte de la Unidad de Riesgos Departamental.</a:t>
            </a:r>
            <a:endParaRPr lang="es-CO" sz="1800" dirty="0" smtClean="0">
              <a:effectLst>
                <a:outerShdw blurRad="38100" dist="38100" dir="2700000" algn="tl">
                  <a:srgbClr val="000000">
                    <a:alpha val="43137"/>
                  </a:srgbClr>
                </a:outerShdw>
              </a:effectLst>
              <a:latin typeface="Arial Narrow" pitchFamily="34" charset="0"/>
            </a:endParaRPr>
          </a:p>
        </p:txBody>
      </p:sp>
      <p:sp>
        <p:nvSpPr>
          <p:cNvPr id="22" name="Rectángulo 21"/>
          <p:cNvSpPr/>
          <p:nvPr/>
        </p:nvSpPr>
        <p:spPr>
          <a:xfrm>
            <a:off x="230314" y="6539747"/>
            <a:ext cx="4572000" cy="276999"/>
          </a:xfrm>
          <a:prstGeom prst="rect">
            <a:avLst/>
          </a:prstGeom>
        </p:spPr>
        <p:txBody>
          <a:bodyPr>
            <a:spAutoFit/>
          </a:bodyPr>
          <a:lstStyle/>
          <a:p>
            <a:pPr>
              <a:defRPr/>
            </a:pPr>
            <a:r>
              <a:rPr lang="es-CO" sz="1200" dirty="0" err="1" smtClean="0">
                <a:latin typeface="Arial Narrow" panose="020B0606020202030204" pitchFamily="34" charset="0"/>
              </a:rPr>
              <a:t>Alix</a:t>
            </a:r>
            <a:r>
              <a:rPr lang="es-CO" sz="1200" dirty="0" smtClean="0">
                <a:latin typeface="Arial Narrow" panose="020B0606020202030204" pitchFamily="34" charset="0"/>
              </a:rPr>
              <a:t> Yaneth Leal – Coordinadora Gestión de Riesgo</a:t>
            </a:r>
            <a:endParaRPr lang="es-CO" sz="1200" dirty="0">
              <a:latin typeface="Arial Narrow" panose="020B0606020202030204" pitchFamily="34" charset="0"/>
            </a:endParaRPr>
          </a:p>
        </p:txBody>
      </p:sp>
      <p:pic>
        <p:nvPicPr>
          <p:cNvPr id="3" name="Imagen 2"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958" y="1052736"/>
            <a:ext cx="6642410" cy="2136835"/>
          </a:xfrm>
          <a:prstGeom prst="rect">
            <a:avLst/>
          </a:prstGeom>
        </p:spPr>
      </p:pic>
      <p:pic>
        <p:nvPicPr>
          <p:cNvPr id="16"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789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9" name="2 Marcador de contenido"/>
          <p:cNvSpPr txBox="1">
            <a:spLocks/>
          </p:cNvSpPr>
          <p:nvPr/>
        </p:nvSpPr>
        <p:spPr>
          <a:xfrm>
            <a:off x="234586" y="6237312"/>
            <a:ext cx="4567728" cy="54551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Sector Prevención y Atención de Desastres</a:t>
            </a:r>
            <a:endParaRPr lang="es-CO" dirty="0">
              <a:effectLst>
                <a:outerShdw blurRad="38100" dist="38100" dir="2700000" algn="tl">
                  <a:srgbClr val="000000">
                    <a:alpha val="43137"/>
                  </a:srgbClr>
                </a:outerShdw>
              </a:effectLst>
              <a:latin typeface="Arial Narrow" pitchFamily="34" charset="0"/>
            </a:endParaRPr>
          </a:p>
        </p:txBody>
      </p:sp>
      <p:sp>
        <p:nvSpPr>
          <p:cNvPr id="21" name="2 Marcador de contenido"/>
          <p:cNvSpPr>
            <a:spLocks noGrp="1"/>
          </p:cNvSpPr>
          <p:nvPr>
            <p:ph idx="1"/>
          </p:nvPr>
        </p:nvSpPr>
        <p:spPr>
          <a:xfrm>
            <a:off x="102012" y="1018179"/>
            <a:ext cx="8949680" cy="2512502"/>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a:effectLst>
                  <a:outerShdw blurRad="38100" dist="38100" dir="2700000" algn="tl">
                    <a:srgbClr val="000000">
                      <a:alpha val="43137"/>
                    </a:srgbClr>
                  </a:outerShdw>
                </a:effectLst>
                <a:latin typeface="Arial Narrow" pitchFamily="34" charset="0"/>
              </a:rPr>
              <a:t>Fortalecimiento y Apoyo al Cuerpo de Bombero a través de la compra de una </a:t>
            </a:r>
            <a:r>
              <a:rPr lang="es-CO" sz="1800" dirty="0" err="1">
                <a:effectLst>
                  <a:outerShdw blurRad="38100" dist="38100" dir="2700000" algn="tl">
                    <a:srgbClr val="000000">
                      <a:alpha val="43137"/>
                    </a:srgbClr>
                  </a:outerShdw>
                </a:effectLst>
                <a:latin typeface="Arial Narrow" pitchFamily="34" charset="0"/>
              </a:rPr>
              <a:t>Cuatrimoto</a:t>
            </a:r>
            <a:r>
              <a:rPr lang="es-CO" sz="1800" dirty="0">
                <a:effectLst>
                  <a:outerShdw blurRad="38100" dist="38100" dir="2700000" algn="tl">
                    <a:srgbClr val="000000">
                      <a:alpha val="43137"/>
                    </a:srgbClr>
                  </a:outerShdw>
                </a:effectLst>
                <a:latin typeface="Arial Narrow" pitchFamily="34" charset="0"/>
              </a:rPr>
              <a:t> </a:t>
            </a:r>
            <a:r>
              <a:rPr lang="es-CO" sz="1800" dirty="0" err="1">
                <a:effectLst>
                  <a:outerShdw blurRad="38100" dist="38100" dir="2700000" algn="tl">
                    <a:srgbClr val="000000">
                      <a:alpha val="43137"/>
                    </a:srgbClr>
                  </a:outerShdw>
                </a:effectLst>
                <a:latin typeface="Arial Narrow" pitchFamily="34" charset="0"/>
              </a:rPr>
              <a:t>Bomberil</a:t>
            </a:r>
            <a:r>
              <a:rPr lang="es-CO" sz="1800" dirty="0">
                <a:effectLst>
                  <a:outerShdw blurRad="38100" dist="38100" dir="2700000" algn="tl">
                    <a:srgbClr val="000000">
                      <a:alpha val="43137"/>
                    </a:srgbClr>
                  </a:outerShdw>
                </a:effectLst>
                <a:latin typeface="Arial Narrow" pitchFamily="34" charset="0"/>
              </a:rPr>
              <a:t> para atender incendios y/o calamidades forestales y rurales</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Entrega </a:t>
            </a:r>
            <a:r>
              <a:rPr lang="es-CO" sz="1800" dirty="0">
                <a:effectLst>
                  <a:outerShdw blurRad="38100" dist="38100" dir="2700000" algn="tl">
                    <a:srgbClr val="000000">
                      <a:alpha val="43137"/>
                    </a:srgbClr>
                  </a:outerShdw>
                </a:effectLst>
                <a:latin typeface="Arial Narrow" pitchFamily="34" charset="0"/>
              </a:rPr>
              <a:t>de la 2da Máquina de Bomberos en Donación realizada por la Aeronáutica Civil por Gestión del Alcalde Municipal</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Gestión </a:t>
            </a:r>
            <a:r>
              <a:rPr lang="es-CO" sz="1800" dirty="0">
                <a:effectLst>
                  <a:outerShdw blurRad="38100" dist="38100" dir="2700000" algn="tl">
                    <a:srgbClr val="000000">
                      <a:alpha val="43137"/>
                    </a:srgbClr>
                  </a:outerShdw>
                </a:effectLst>
                <a:latin typeface="Arial Narrow" pitchFamily="34" charset="0"/>
              </a:rPr>
              <a:t>Municipal para la Entrega de Donación de Elementos y Equipos para la Operación de la Defensa Civil y el Cuerpo de Bomberos Voluntarios del Municipio de Flandes, Apoyo recibido de parte de la Unidad de Riesgos Departamental</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Gestión </a:t>
            </a:r>
            <a:r>
              <a:rPr lang="es-CO" sz="1800" dirty="0">
                <a:effectLst>
                  <a:outerShdw blurRad="38100" dist="38100" dir="2700000" algn="tl">
                    <a:srgbClr val="000000">
                      <a:alpha val="43137"/>
                    </a:srgbClr>
                  </a:outerShdw>
                </a:effectLst>
                <a:latin typeface="Arial Narrow" pitchFamily="34" charset="0"/>
              </a:rPr>
              <a:t>Municipal para la Entrega de Elementos de Seguridad, Prevención y Atención de Desastres a las Instituciones Educativas del Municipio de Flandes. Apoyo recibido por la Unidad de Riesgos Departamental</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Instalación </a:t>
            </a:r>
            <a:r>
              <a:rPr lang="es-CO" sz="1800" dirty="0">
                <a:effectLst>
                  <a:outerShdw blurRad="38100" dist="38100" dir="2700000" algn="tl">
                    <a:srgbClr val="000000">
                      <a:alpha val="43137"/>
                    </a:srgbClr>
                  </a:outerShdw>
                </a:effectLst>
                <a:latin typeface="Arial Narrow" pitchFamily="34" charset="0"/>
              </a:rPr>
              <a:t>de Vallas Informativas y Preventivas en la Zona de Erosión y de Alto Riesgo en la </a:t>
            </a:r>
            <a:r>
              <a:rPr lang="es-CO" sz="1800" dirty="0" err="1">
                <a:effectLst>
                  <a:outerShdw blurRad="38100" dist="38100" dir="2700000" algn="tl">
                    <a:srgbClr val="000000">
                      <a:alpha val="43137"/>
                    </a:srgbClr>
                  </a:outerShdw>
                </a:effectLst>
                <a:latin typeface="Arial Narrow" pitchFamily="34" charset="0"/>
              </a:rPr>
              <a:t>Cra</a:t>
            </a:r>
            <a:r>
              <a:rPr lang="es-CO" sz="1800" dirty="0">
                <a:effectLst>
                  <a:outerShdw blurRad="38100" dist="38100" dir="2700000" algn="tl">
                    <a:srgbClr val="000000">
                      <a:alpha val="43137"/>
                    </a:srgbClr>
                  </a:outerShdw>
                </a:effectLst>
                <a:latin typeface="Arial Narrow" pitchFamily="34" charset="0"/>
              </a:rPr>
              <a:t> 2da entre Calles 10 y </a:t>
            </a:r>
            <a:r>
              <a:rPr lang="es-CO" sz="1800" dirty="0" smtClean="0">
                <a:effectLst>
                  <a:outerShdw blurRad="38100" dist="38100" dir="2700000" algn="tl">
                    <a:srgbClr val="000000">
                      <a:alpha val="43137"/>
                    </a:srgbClr>
                  </a:outerShdw>
                </a:effectLst>
                <a:latin typeface="Arial Narrow" pitchFamily="34" charset="0"/>
              </a:rPr>
              <a:t>11.</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Entrega </a:t>
            </a:r>
            <a:r>
              <a:rPr lang="es-CO" sz="1800" dirty="0">
                <a:effectLst>
                  <a:outerShdw blurRad="38100" dist="38100" dir="2700000" algn="tl">
                    <a:srgbClr val="000000">
                      <a:alpha val="43137"/>
                    </a:srgbClr>
                  </a:outerShdw>
                </a:effectLst>
                <a:latin typeface="Arial Narrow" pitchFamily="34" charset="0"/>
              </a:rPr>
              <a:t>De </a:t>
            </a:r>
            <a:r>
              <a:rPr lang="es-CO" sz="1800" dirty="0" smtClean="0">
                <a:effectLst>
                  <a:outerShdw blurRad="38100" dist="38100" dir="2700000" algn="tl">
                    <a:srgbClr val="000000">
                      <a:alpha val="43137"/>
                    </a:srgbClr>
                  </a:outerShdw>
                </a:effectLst>
                <a:latin typeface="Arial Narrow" pitchFamily="34" charset="0"/>
              </a:rPr>
              <a:t>Ayuda Humanitaria </a:t>
            </a:r>
            <a:r>
              <a:rPr lang="es-CO" sz="1800" dirty="0">
                <a:effectLst>
                  <a:outerShdw blurRad="38100" dist="38100" dir="2700000" algn="tl">
                    <a:srgbClr val="000000">
                      <a:alpha val="43137"/>
                    </a:srgbClr>
                  </a:outerShdw>
                </a:effectLst>
                <a:latin typeface="Arial Narrow" pitchFamily="34" charset="0"/>
              </a:rPr>
              <a:t>a Damnificados del Invierno, Apoyo recibido por la Unidad de Riesgos Departamental</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Entrega </a:t>
            </a:r>
            <a:r>
              <a:rPr lang="es-CO" sz="1800" dirty="0">
                <a:effectLst>
                  <a:outerShdw blurRad="38100" dist="38100" dir="2700000" algn="tl">
                    <a:srgbClr val="000000">
                      <a:alpha val="43137"/>
                    </a:srgbClr>
                  </a:outerShdw>
                </a:effectLst>
                <a:latin typeface="Arial Narrow" pitchFamily="34" charset="0"/>
              </a:rPr>
              <a:t>de Ayuda Humanitaria (Bolsa de 8Kg de Papa), Apoyo recibido por la Unidad de Riesgos Departamental.</a:t>
            </a:r>
            <a:endParaRPr lang="es-CO" sz="1800" dirty="0" smtClean="0">
              <a:effectLst>
                <a:outerShdw blurRad="38100" dist="38100" dir="2700000" algn="tl">
                  <a:srgbClr val="000000">
                    <a:alpha val="43137"/>
                  </a:srgbClr>
                </a:outerShdw>
              </a:effectLst>
              <a:latin typeface="Arial Narrow" pitchFamily="34" charset="0"/>
            </a:endParaRPr>
          </a:p>
        </p:txBody>
      </p:sp>
      <p:pic>
        <p:nvPicPr>
          <p:cNvPr id="24"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ángulo 15"/>
          <p:cNvSpPr/>
          <p:nvPr/>
        </p:nvSpPr>
        <p:spPr>
          <a:xfrm>
            <a:off x="230314" y="6539747"/>
            <a:ext cx="4572000" cy="276999"/>
          </a:xfrm>
          <a:prstGeom prst="rect">
            <a:avLst/>
          </a:prstGeom>
        </p:spPr>
        <p:txBody>
          <a:bodyPr>
            <a:spAutoFit/>
          </a:bodyPr>
          <a:lstStyle/>
          <a:p>
            <a:pPr>
              <a:defRPr/>
            </a:pPr>
            <a:r>
              <a:rPr lang="es-CO" sz="1200" dirty="0" err="1" smtClean="0">
                <a:latin typeface="Arial Narrow" panose="020B0606020202030204" pitchFamily="34" charset="0"/>
              </a:rPr>
              <a:t>Alix</a:t>
            </a:r>
            <a:r>
              <a:rPr lang="es-CO" sz="1200" dirty="0" smtClean="0">
                <a:latin typeface="Arial Narrow" panose="020B0606020202030204" pitchFamily="34" charset="0"/>
              </a:rPr>
              <a:t> Yaneth Leal – Coordinadora Gestión de Riesgo</a:t>
            </a:r>
            <a:endParaRPr lang="es-CO" sz="1200" dirty="0">
              <a:latin typeface="Arial Narrow" panose="020B0606020202030204" pitchFamily="34" charset="0"/>
            </a:endParaRPr>
          </a:p>
        </p:txBody>
      </p:sp>
    </p:spTree>
    <p:extLst>
      <p:ext uri="{BB962C8B-B14F-4D97-AF65-F5344CB8AC3E}">
        <p14:creationId xmlns:p14="http://schemas.microsoft.com/office/powerpoint/2010/main" val="19608274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22" name="Rectángulo 21"/>
          <p:cNvSpPr/>
          <p:nvPr/>
        </p:nvSpPr>
        <p:spPr>
          <a:xfrm>
            <a:off x="230314" y="6539747"/>
            <a:ext cx="4572000" cy="276999"/>
          </a:xfrm>
          <a:prstGeom prst="rect">
            <a:avLst/>
          </a:prstGeom>
        </p:spPr>
        <p:txBody>
          <a:bodyPr>
            <a:spAutoFit/>
          </a:bodyPr>
          <a:lstStyle/>
          <a:p>
            <a:pPr>
              <a:defRPr/>
            </a:pPr>
            <a:r>
              <a:rPr lang="es-CO" sz="1200" dirty="0" err="1" smtClean="0">
                <a:latin typeface="Arial Narrow" panose="020B0606020202030204" pitchFamily="34" charset="0"/>
              </a:rPr>
              <a:t>Helber</a:t>
            </a:r>
            <a:r>
              <a:rPr lang="es-CO" sz="1200" dirty="0" smtClean="0">
                <a:latin typeface="Arial Narrow" panose="020B0606020202030204" pitchFamily="34" charset="0"/>
              </a:rPr>
              <a:t> </a:t>
            </a:r>
            <a:r>
              <a:rPr lang="es-CO" sz="1200" dirty="0" err="1" smtClean="0">
                <a:latin typeface="Arial Narrow" panose="020B0606020202030204" pitchFamily="34" charset="0"/>
              </a:rPr>
              <a:t>Yovanni</a:t>
            </a:r>
            <a:r>
              <a:rPr lang="es-CO" sz="1200" dirty="0" smtClean="0">
                <a:latin typeface="Arial Narrow" panose="020B0606020202030204" pitchFamily="34" charset="0"/>
              </a:rPr>
              <a:t> Quintero </a:t>
            </a:r>
            <a:r>
              <a:rPr lang="es-CO" sz="1200" dirty="0" err="1" smtClean="0">
                <a:latin typeface="Arial Narrow" panose="020B0606020202030204" pitchFamily="34" charset="0"/>
              </a:rPr>
              <a:t>Ortíz</a:t>
            </a:r>
            <a:r>
              <a:rPr lang="es-CO" sz="1200" dirty="0" smtClean="0">
                <a:latin typeface="Arial Narrow" panose="020B0606020202030204" pitchFamily="34" charset="0"/>
              </a:rPr>
              <a:t> - Coordinador SISBEN</a:t>
            </a:r>
            <a:endParaRPr lang="es-CO" sz="1200" dirty="0">
              <a:latin typeface="Arial Narrow" panose="020B0606020202030204" pitchFamily="34" charset="0"/>
            </a:endParaRPr>
          </a:p>
        </p:txBody>
      </p:sp>
      <p:pic>
        <p:nvPicPr>
          <p:cNvPr id="23" name="Picture 3">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2 Marcador de contenido"/>
          <p:cNvSpPr txBox="1">
            <a:spLocks/>
          </p:cNvSpPr>
          <p:nvPr/>
        </p:nvSpPr>
        <p:spPr>
          <a:xfrm>
            <a:off x="243053"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SISBEN</a:t>
            </a:r>
            <a:endParaRPr lang="es-CO" dirty="0">
              <a:effectLst>
                <a:outerShdw blurRad="38100" dist="38100" dir="2700000" algn="tl">
                  <a:srgbClr val="000000">
                    <a:alpha val="43137"/>
                  </a:srgbClr>
                </a:outerShdw>
              </a:effectLst>
              <a:latin typeface="Arial Narrow"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619314898"/>
              </p:ext>
            </p:extLst>
          </p:nvPr>
        </p:nvGraphicFramePr>
        <p:xfrm>
          <a:off x="111866" y="1101216"/>
          <a:ext cx="8893566" cy="4676394"/>
        </p:xfrm>
        <a:graphic>
          <a:graphicData uri="http://schemas.openxmlformats.org/drawingml/2006/table">
            <a:tbl>
              <a:tblPr/>
              <a:tblGrid>
                <a:gridCol w="150455"/>
                <a:gridCol w="150455"/>
                <a:gridCol w="150455"/>
                <a:gridCol w="150455"/>
                <a:gridCol w="178318"/>
                <a:gridCol w="150455"/>
                <a:gridCol w="150455"/>
                <a:gridCol w="200607"/>
                <a:gridCol w="150455"/>
                <a:gridCol w="150455"/>
                <a:gridCol w="150455"/>
                <a:gridCol w="150455"/>
                <a:gridCol w="150455"/>
                <a:gridCol w="150455"/>
                <a:gridCol w="150455"/>
                <a:gridCol w="150455"/>
                <a:gridCol w="150455"/>
                <a:gridCol w="150455"/>
                <a:gridCol w="150455"/>
                <a:gridCol w="150455"/>
                <a:gridCol w="150455"/>
                <a:gridCol w="150455"/>
                <a:gridCol w="150455"/>
                <a:gridCol w="150455"/>
                <a:gridCol w="150455"/>
                <a:gridCol w="150455"/>
                <a:gridCol w="150455"/>
                <a:gridCol w="150455"/>
                <a:gridCol w="150455"/>
                <a:gridCol w="150455"/>
                <a:gridCol w="150455"/>
                <a:gridCol w="195035"/>
                <a:gridCol w="195035"/>
                <a:gridCol w="195035"/>
                <a:gridCol w="172745"/>
                <a:gridCol w="150455"/>
                <a:gridCol w="195035"/>
                <a:gridCol w="150455"/>
                <a:gridCol w="150455"/>
                <a:gridCol w="256331"/>
                <a:gridCol w="256331"/>
                <a:gridCol w="195035"/>
                <a:gridCol w="89158"/>
                <a:gridCol w="217324"/>
                <a:gridCol w="234041"/>
                <a:gridCol w="261903"/>
                <a:gridCol w="128165"/>
                <a:gridCol w="194395"/>
                <a:gridCol w="279259"/>
                <a:gridCol w="144882"/>
                <a:gridCol w="245186"/>
                <a:gridCol w="245186"/>
              </a:tblGrid>
              <a:tr h="519057">
                <a:tc gridSpan="52">
                  <a:txBody>
                    <a:bodyPr/>
                    <a:lstStyle/>
                    <a:p>
                      <a:pPr algn="ctr" rtl="0" fontAlgn="t"/>
                      <a:r>
                        <a:rPr lang="es-CO" sz="2000" b="1" dirty="0" smtClean="0">
                          <a:solidFill>
                            <a:srgbClr val="000000"/>
                          </a:solidFill>
                          <a:effectLst/>
                        </a:rPr>
                        <a:t>SISBEN </a:t>
                      </a:r>
                      <a:r>
                        <a:rPr lang="es-CO" sz="2000" b="1" dirty="0">
                          <a:solidFill>
                            <a:srgbClr val="000000"/>
                          </a:solidFill>
                          <a:effectLst/>
                        </a:rPr>
                        <a:t>(SISTEMA DE IDENTIFICACIÓN DE BENEFICIARIOS POTENCIALES PARA LOS PROGRAMAS SOCIALES)</a:t>
                      </a:r>
                    </a:p>
                  </a:txBody>
                  <a:tcPr marL="15469" marR="15469" marT="0" marB="0">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hMerge="1">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hMerge="1">
                  <a:txBody>
                    <a:bodyPr/>
                    <a:lstStyle/>
                    <a:p>
                      <a:pPr algn="ctr" rtl="0" fontAlgn="ctr"/>
                      <a:endParaRPr lang="es-CO" sz="1400" b="1">
                        <a:solidFill>
                          <a:srgbClr val="000000"/>
                        </a:solidFill>
                        <a:effectLst/>
                        <a:latin typeface="calibri"/>
                      </a:endParaRPr>
                    </a:p>
                  </a:txBody>
                  <a:tcPr marL="15469" marR="15469" marT="0" marB="0" anchor="ctr">
                    <a:lnL>
                      <a:noFill/>
                    </a:lnL>
                    <a:lnR>
                      <a:noFill/>
                    </a:lnR>
                    <a:lnT>
                      <a:noFill/>
                    </a:lnT>
                    <a:lnB>
                      <a:noFill/>
                    </a:lnB>
                  </a:tcPr>
                </a:tc>
                <a:tc hMerge="1">
                  <a:txBody>
                    <a:bodyPr/>
                    <a:lstStyle/>
                    <a:p>
                      <a:pPr rtl="0" fontAlgn="b"/>
                      <a:endParaRPr lang="es-CO" sz="1400" dirty="0">
                        <a:solidFill>
                          <a:srgbClr val="000000"/>
                        </a:solidFill>
                        <a:effectLst/>
                        <a:latin typeface="calibri"/>
                      </a:endParaRPr>
                    </a:p>
                  </a:txBody>
                  <a:tcPr marL="15469" marR="15469" marT="0" marB="0" anchor="b">
                    <a:lnL>
                      <a:noFill/>
                    </a:lnL>
                    <a:lnR>
                      <a:noFill/>
                    </a:lnR>
                    <a:lnT>
                      <a:noFill/>
                    </a:lnT>
                    <a:lnB>
                      <a:noFill/>
                    </a:lnB>
                  </a:tcPr>
                </a:tc>
                <a:tc hMerge="1">
                  <a:txBody>
                    <a:bodyPr/>
                    <a:lstStyle/>
                    <a:p>
                      <a:pPr rtl="0" fontAlgn="b"/>
                      <a:endParaRPr lang="es-CO" sz="1400" dirty="0">
                        <a:solidFill>
                          <a:srgbClr val="000000"/>
                        </a:solidFill>
                        <a:effectLst/>
                        <a:latin typeface="calibri"/>
                      </a:endParaRPr>
                    </a:p>
                  </a:txBody>
                  <a:tcPr marL="15469" marR="15469" marT="0" marB="0" anchor="b">
                    <a:lnL>
                      <a:noFill/>
                    </a:lnL>
                    <a:lnR>
                      <a:noFill/>
                    </a:lnR>
                    <a:lnT>
                      <a:noFill/>
                    </a:lnT>
                    <a:lnB>
                      <a:noFill/>
                    </a:lnB>
                  </a:tcPr>
                </a:tc>
              </a:tr>
              <a:tr h="613128">
                <a:tc gridSpan="52">
                  <a:txBody>
                    <a:bodyPr/>
                    <a:lstStyle/>
                    <a:p>
                      <a:pPr algn="just" rtl="0" fontAlgn="t"/>
                      <a:r>
                        <a:rPr lang="es-CO" sz="1400" dirty="0">
                          <a:solidFill>
                            <a:srgbClr val="000000"/>
                          </a:solidFill>
                          <a:effectLst/>
                        </a:rPr>
                        <a:t>Este indicador evalúa con base en la encuesta diseñada por el DNP, el envió de información y documentación con la identificación y clasificación de los hogares, familias y personas de acuerdo a sus condiciones de vida. Estas encuestas deben ser aplicadas por cada Municipio o Distrito según corresponda.</a:t>
                      </a:r>
                    </a:p>
                  </a:txBody>
                  <a:tcPr marL="15469" marR="15469" marT="0" marB="0">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rtl="0" fontAlgn="b"/>
                      <a:endParaRPr lang="es-CO" sz="1400" dirty="0">
                        <a:solidFill>
                          <a:srgbClr val="000000"/>
                        </a:solidFill>
                        <a:effectLst/>
                        <a:latin typeface="calibri"/>
                      </a:endParaRPr>
                    </a:p>
                  </a:txBody>
                  <a:tcPr marL="15469" marR="15469" marT="0" marB="0" anchor="b">
                    <a:lnL>
                      <a:noFill/>
                    </a:lnL>
                    <a:lnR>
                      <a:noFill/>
                    </a:lnR>
                    <a:lnT>
                      <a:noFill/>
                    </a:lnT>
                    <a:lnB w="9525" cap="flat" cmpd="sng" algn="ctr">
                      <a:solidFill>
                        <a:srgbClr val="000000"/>
                      </a:solidFill>
                      <a:prstDash val="solid"/>
                      <a:round/>
                      <a:headEnd type="none" w="med" len="med"/>
                      <a:tailEnd type="none" w="med" len="med"/>
                    </a:lnB>
                  </a:tcPr>
                </a:tc>
                <a:tc hMerge="1">
                  <a:txBody>
                    <a:bodyPr/>
                    <a:lstStyle/>
                    <a:p>
                      <a:pPr rtl="0" fontAlgn="b"/>
                      <a:endParaRPr lang="es-CO" sz="1400" dirty="0">
                        <a:solidFill>
                          <a:srgbClr val="000000"/>
                        </a:solidFill>
                        <a:effectLst/>
                        <a:latin typeface="calibri"/>
                      </a:endParaRPr>
                    </a:p>
                  </a:txBody>
                  <a:tcPr marL="15469" marR="15469" marT="0" marB="0" anchor="b">
                    <a:lnL>
                      <a:noFill/>
                    </a:lnL>
                    <a:lnR>
                      <a:noFill/>
                    </a:lnR>
                    <a:lnT>
                      <a:noFill/>
                    </a:lnT>
                    <a:lnB w="9525" cap="flat" cmpd="sng" algn="ctr">
                      <a:solidFill>
                        <a:srgbClr val="000000"/>
                      </a:solidFill>
                      <a:prstDash val="solid"/>
                      <a:round/>
                      <a:headEnd type="none" w="med" len="med"/>
                      <a:tailEnd type="none" w="med" len="med"/>
                    </a:lnB>
                  </a:tcPr>
                </a:tc>
                <a:tc hMerge="1">
                  <a:txBody>
                    <a:bodyPr/>
                    <a:lstStyle/>
                    <a:p>
                      <a:pPr algn="ctr" rtl="0" fontAlgn="ctr"/>
                      <a:endParaRPr lang="es-CO" sz="1400" b="1" dirty="0">
                        <a:solidFill>
                          <a:srgbClr val="000000"/>
                        </a:solidFill>
                        <a:effectLst/>
                        <a:latin typeface="calibri"/>
                      </a:endParaRPr>
                    </a:p>
                  </a:txBody>
                  <a:tcPr marL="15469" marR="15469" marT="0" marB="0" anchor="ctr">
                    <a:lnL>
                      <a:noFill/>
                    </a:lnL>
                    <a:lnR>
                      <a:noFill/>
                    </a:lnR>
                    <a:lnT>
                      <a:noFill/>
                    </a:lnT>
                    <a:lnB w="9525" cap="flat" cmpd="sng" algn="ctr">
                      <a:solidFill>
                        <a:srgbClr val="000000"/>
                      </a:solidFill>
                      <a:prstDash val="solid"/>
                      <a:round/>
                      <a:headEnd type="none" w="med" len="med"/>
                      <a:tailEnd type="none" w="med" len="med"/>
                    </a:lnB>
                  </a:tcPr>
                </a:tc>
                <a:tc hMerge="1">
                  <a:txBody>
                    <a:bodyPr/>
                    <a:lstStyle/>
                    <a:p>
                      <a:pPr rtl="0" fontAlgn="b"/>
                      <a:endParaRPr lang="es-CO" sz="1400" dirty="0">
                        <a:solidFill>
                          <a:srgbClr val="000000"/>
                        </a:solidFill>
                        <a:effectLst/>
                        <a:latin typeface="calibri"/>
                      </a:endParaRPr>
                    </a:p>
                  </a:txBody>
                  <a:tcPr marL="15469" marR="15469" marT="0" marB="0" anchor="b">
                    <a:lnL>
                      <a:noFill/>
                    </a:lnL>
                    <a:lnR>
                      <a:noFill/>
                    </a:lnR>
                    <a:lnT>
                      <a:noFill/>
                    </a:lnT>
                    <a:lnB w="9525" cap="flat" cmpd="sng" algn="ctr">
                      <a:solidFill>
                        <a:srgbClr val="000000"/>
                      </a:solidFill>
                      <a:prstDash val="solid"/>
                      <a:round/>
                      <a:headEnd type="none" w="med" len="med"/>
                      <a:tailEnd type="none" w="med" len="med"/>
                    </a:lnB>
                  </a:tcPr>
                </a:tc>
                <a:tc hMerge="1">
                  <a:txBody>
                    <a:bodyPr/>
                    <a:lstStyle/>
                    <a:p>
                      <a:pPr rtl="0" fontAlgn="b"/>
                      <a:endParaRPr lang="es-CO" sz="1400" dirty="0">
                        <a:solidFill>
                          <a:srgbClr val="000000"/>
                        </a:solidFill>
                        <a:effectLst/>
                        <a:latin typeface="calibri"/>
                      </a:endParaRPr>
                    </a:p>
                  </a:txBody>
                  <a:tcPr marL="15469" marR="15469" marT="0" marB="0" anchor="b">
                    <a:lnL>
                      <a:noFill/>
                    </a:lnL>
                    <a:lnR>
                      <a:noFill/>
                    </a:lnR>
                    <a:lnT>
                      <a:noFill/>
                    </a:lnT>
                    <a:lnB w="9525" cap="flat" cmpd="sng" algn="ctr">
                      <a:solidFill>
                        <a:srgbClr val="000000"/>
                      </a:solidFill>
                      <a:prstDash val="solid"/>
                      <a:round/>
                      <a:headEnd type="none" w="med" len="med"/>
                      <a:tailEnd type="none" w="med" len="med"/>
                    </a:lnB>
                  </a:tcPr>
                </a:tc>
              </a:tr>
              <a:tr h="363340">
                <a:tc>
                  <a:txBody>
                    <a:bodyPr/>
                    <a:lstStyle/>
                    <a:p>
                      <a:pPr algn="ctr" rtl="0" fontAlgn="t"/>
                      <a:endParaRPr lang="es-CO" sz="1400">
                        <a:solidFill>
                          <a:srgbClr val="000000"/>
                        </a:solidFill>
                        <a:effectLst/>
                      </a:endParaRPr>
                    </a:p>
                  </a:txBody>
                  <a:tcPr marL="15469" marR="15469" marT="0" marB="0">
                    <a:lnL>
                      <a:noFill/>
                    </a:lnL>
                    <a:lnR>
                      <a:noFill/>
                    </a:lnR>
                    <a:lnT>
                      <a:noFill/>
                    </a:lnT>
                    <a:lnB>
                      <a:noFill/>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t"/>
                      <a:endParaRPr lang="es-CO" sz="1400">
                        <a:solidFill>
                          <a:srgbClr val="000000"/>
                        </a:solidFill>
                        <a:effectLst/>
                      </a:endParaRPr>
                    </a:p>
                  </a:txBody>
                  <a:tcPr marL="15469" marR="15469" marT="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gridSpan="4">
                  <a:txBody>
                    <a:bodyPr/>
                    <a:lstStyle/>
                    <a:p>
                      <a:pPr algn="ctr" rtl="0" fontAlgn="t"/>
                      <a:r>
                        <a:rPr lang="es-CO" sz="1400" b="1" dirty="0">
                          <a:solidFill>
                            <a:srgbClr val="000000"/>
                          </a:solidFill>
                          <a:effectLst/>
                        </a:rPr>
                        <a:t>2010-2011</a:t>
                      </a:r>
                    </a:p>
                  </a:txBody>
                  <a:tcPr marL="15469" marR="154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t"/>
                      <a:endParaRPr lang="es-CO" sz="1400" dirty="0">
                        <a:solidFill>
                          <a:srgbClr val="000000"/>
                        </a:solidFill>
                        <a:effectLst/>
                      </a:endParaRPr>
                    </a:p>
                  </a:txBody>
                  <a:tcPr marL="15469" marR="154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gridSpan="4">
                  <a:txBody>
                    <a:bodyPr/>
                    <a:lstStyle/>
                    <a:p>
                      <a:pPr algn="ctr" rtl="0" fontAlgn="t"/>
                      <a:r>
                        <a:rPr lang="es-CO" sz="1400" b="1" dirty="0">
                          <a:solidFill>
                            <a:srgbClr val="000000"/>
                          </a:solidFill>
                          <a:effectLst/>
                        </a:rPr>
                        <a:t>2011-2012</a:t>
                      </a:r>
                    </a:p>
                  </a:txBody>
                  <a:tcPr marL="15469" marR="154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t"/>
                      <a:endParaRPr lang="es-CO" sz="1400">
                        <a:solidFill>
                          <a:srgbClr val="000000"/>
                        </a:solidFill>
                        <a:effectLst/>
                      </a:endParaRPr>
                    </a:p>
                  </a:txBody>
                  <a:tcPr marL="15469" marR="154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gridSpan="8">
                  <a:txBody>
                    <a:bodyPr/>
                    <a:lstStyle/>
                    <a:p>
                      <a:pPr algn="ctr" rtl="0" fontAlgn="ctr"/>
                      <a:r>
                        <a:rPr lang="es-CO" sz="1400" b="1" dirty="0">
                          <a:solidFill>
                            <a:srgbClr val="000000"/>
                          </a:solidFill>
                          <a:effectLst/>
                        </a:rPr>
                        <a:t>2012-2013</a:t>
                      </a:r>
                    </a:p>
                  </a:txBody>
                  <a:tcPr marL="15469" marR="15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405384">
                <a:tc>
                  <a:txBody>
                    <a:bodyPr/>
                    <a:lstStyle/>
                    <a:p>
                      <a:pPr rtl="0" fontAlgn="b"/>
                      <a:endParaRPr lang="es-CO" sz="1400">
                        <a:solidFill>
                          <a:srgbClr val="000000"/>
                        </a:solidFill>
                        <a:effectLst/>
                      </a:endParaRPr>
                    </a:p>
                  </a:txBody>
                  <a:tcPr marL="15469" marR="15469" marT="0" marB="0" anchor="b">
                    <a:lnL w="9525" cap="flat" cmpd="sng" algn="ctr">
                      <a:solidFill>
                        <a:srgbClr val="00008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gridSpan="30">
                  <a:txBody>
                    <a:bodyPr/>
                    <a:lstStyle/>
                    <a:p>
                      <a:pPr algn="ctr" rtl="0" fontAlgn="ctr"/>
                      <a:r>
                        <a:rPr lang="es-CO" sz="1400" b="1" dirty="0">
                          <a:solidFill>
                            <a:srgbClr val="000000"/>
                          </a:solidFill>
                          <a:effectLst/>
                        </a:rPr>
                        <a:t>SISBEN (Sistema de Identificación de Potenciales Beneficiarios de Programas Sociales)</a:t>
                      </a:r>
                    </a:p>
                  </a:txBody>
                  <a:tcPr marL="15469" marR="154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rtl="0" fontAlgn="b"/>
                      <a:r>
                        <a:rPr lang="es-CO" sz="1100" b="1" dirty="0">
                          <a:solidFill>
                            <a:srgbClr val="000000"/>
                          </a:solidFill>
                          <a:effectLst/>
                        </a:rPr>
                        <a:t>PTJE MAX</a:t>
                      </a:r>
                    </a:p>
                  </a:txBody>
                  <a:tcPr marL="15469" marR="154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gridSpan="4">
                  <a:txBody>
                    <a:bodyPr/>
                    <a:lstStyle/>
                    <a:p>
                      <a:pPr algn="ctr" rtl="0" fontAlgn="b"/>
                      <a:r>
                        <a:rPr lang="es-CO" sz="1100" b="1" dirty="0">
                          <a:solidFill>
                            <a:srgbClr val="000000"/>
                          </a:solidFill>
                          <a:effectLst/>
                        </a:rPr>
                        <a:t>RESULTADO</a:t>
                      </a:r>
                    </a:p>
                  </a:txBody>
                  <a:tcPr marL="15469" marR="154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b"/>
                      <a:endParaRPr lang="es-CO" sz="1100" dirty="0">
                        <a:solidFill>
                          <a:srgbClr val="000000"/>
                        </a:solidFill>
                        <a:effectLst/>
                        <a:latin typeface="calibri"/>
                      </a:endParaRPr>
                    </a:p>
                  </a:txBody>
                  <a:tcPr marL="15469" marR="154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gridSpan="4">
                  <a:txBody>
                    <a:bodyPr/>
                    <a:lstStyle/>
                    <a:p>
                      <a:pPr algn="ctr" rtl="0" fontAlgn="b"/>
                      <a:r>
                        <a:rPr lang="es-CO" sz="1100" b="1" dirty="0">
                          <a:solidFill>
                            <a:srgbClr val="000000"/>
                          </a:solidFill>
                          <a:effectLst/>
                        </a:rPr>
                        <a:t>RESULTADO</a:t>
                      </a:r>
                    </a:p>
                  </a:txBody>
                  <a:tcPr marL="15469" marR="154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rtl="0" fontAlgn="b"/>
                      <a:endParaRPr lang="es-CO" sz="1100" dirty="0">
                        <a:solidFill>
                          <a:srgbClr val="000000"/>
                        </a:solidFill>
                        <a:effectLst/>
                        <a:latin typeface="calibri"/>
                      </a:endParaRPr>
                    </a:p>
                  </a:txBody>
                  <a:tcPr marL="15469" marR="154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gridSpan="4">
                  <a:txBody>
                    <a:bodyPr/>
                    <a:lstStyle/>
                    <a:p>
                      <a:pPr algn="ctr" rtl="0" fontAlgn="b"/>
                      <a:r>
                        <a:rPr lang="es-CO" sz="1100" b="1" dirty="0">
                          <a:solidFill>
                            <a:srgbClr val="000000"/>
                          </a:solidFill>
                          <a:effectLst/>
                        </a:rPr>
                        <a:t>PTJE MAX</a:t>
                      </a:r>
                    </a:p>
                  </a:txBody>
                  <a:tcPr marL="15469" marR="154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b"/>
                      <a:r>
                        <a:rPr lang="es-CO" sz="1100" b="1" dirty="0">
                          <a:solidFill>
                            <a:srgbClr val="000000"/>
                          </a:solidFill>
                          <a:effectLst/>
                        </a:rPr>
                        <a:t>RESULTADO</a:t>
                      </a:r>
                    </a:p>
                  </a:txBody>
                  <a:tcPr marL="15469" marR="154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202692">
                <a:tc>
                  <a:txBody>
                    <a:bodyPr/>
                    <a:lstStyle/>
                    <a:p>
                      <a:pPr rtl="0" fontAlgn="b"/>
                      <a:endParaRPr lang="es-CO" sz="1400">
                        <a:solidFill>
                          <a:srgbClr val="000000"/>
                        </a:solidFill>
                        <a:effectLst/>
                      </a:endParaRPr>
                    </a:p>
                  </a:txBody>
                  <a:tcPr marL="15469" marR="15469" marT="0" marB="0" anchor="b">
                    <a:lnL w="9525" cap="flat" cmpd="sng" algn="ctr">
                      <a:solidFill>
                        <a:srgbClr val="000080"/>
                      </a:solidFill>
                      <a:prstDash val="solid"/>
                      <a:round/>
                      <a:headEnd type="none" w="med" len="med"/>
                      <a:tailEnd type="none" w="med" len="med"/>
                    </a:lnL>
                    <a:lnR w="9525" cap="flat" cmpd="sng" algn="ctr">
                      <a:solidFill>
                        <a:srgbClr val="000080"/>
                      </a:solidFill>
                      <a:prstDash val="solid"/>
                      <a:round/>
                      <a:headEnd type="none" w="med" len="med"/>
                      <a:tailEnd type="none" w="med" len="med"/>
                    </a:lnR>
                    <a:lnT>
                      <a:noFill/>
                    </a:lnT>
                    <a:lnB>
                      <a:noFill/>
                    </a:lnB>
                  </a:tcPr>
                </a:tc>
                <a:tc>
                  <a:txBody>
                    <a:bodyPr/>
                    <a:lstStyle/>
                    <a:p>
                      <a:pPr algn="ctr" rtl="0" fontAlgn="ctr"/>
                      <a:endParaRPr lang="es-CO" sz="1400" b="1">
                        <a:solidFill>
                          <a:srgbClr val="000000"/>
                        </a:solidFill>
                        <a:effectLst/>
                      </a:endParaRPr>
                    </a:p>
                  </a:txBody>
                  <a:tcPr marL="15469" marR="15469" marT="0" marB="0" anchor="ctr">
                    <a:lnL w="9525" cap="flat" cmpd="sng" algn="ctr">
                      <a:solidFill>
                        <a:srgbClr val="00008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endParaRPr lang="es-CO" sz="1400" b="1">
                        <a:solidFill>
                          <a:srgbClr val="000000"/>
                        </a:solidFill>
                        <a:effectLst/>
                      </a:endParaRPr>
                    </a:p>
                  </a:txBody>
                  <a:tcPr marL="15469" marR="15469" marT="0" marB="0" anchor="ctr">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dirty="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b="1" dirty="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dirty="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dirty="0">
                        <a:solidFill>
                          <a:srgbClr val="000000"/>
                        </a:solidFill>
                        <a:effectLst/>
                        <a:latin typeface="calibri"/>
                      </a:endParaRPr>
                    </a:p>
                  </a:txBody>
                  <a:tcPr marL="15469" marR="15469" marT="0" marB="0" anchor="b">
                    <a:lnL>
                      <a:noFill/>
                    </a:lnL>
                    <a:lnR>
                      <a:noFill/>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02692">
                <a:tc>
                  <a:txBody>
                    <a:bodyPr/>
                    <a:lstStyle/>
                    <a:p>
                      <a:pPr rtl="0" fontAlgn="b"/>
                      <a:endParaRPr lang="es-CO" sz="1400">
                        <a:solidFill>
                          <a:srgbClr val="000000"/>
                        </a:solidFill>
                        <a:effectLst/>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30">
                  <a:txBody>
                    <a:bodyPr/>
                    <a:lstStyle/>
                    <a:p>
                      <a:pPr algn="l" rtl="0" fontAlgn="ctr"/>
                      <a:r>
                        <a:rPr lang="es-CO" sz="1400">
                          <a:solidFill>
                            <a:srgbClr val="000000"/>
                          </a:solidFill>
                          <a:effectLst/>
                        </a:rPr>
                        <a:t>Oportunidad en el envío de la información - (5%)</a:t>
                      </a:r>
                    </a:p>
                  </a:txBody>
                  <a:tcPr marL="15469" marR="154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5</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5</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363340">
                <a:tc>
                  <a:txBody>
                    <a:bodyPr/>
                    <a:lstStyle/>
                    <a:p>
                      <a:pPr rtl="0" fontAlgn="b"/>
                      <a:endParaRPr lang="es-CO" sz="1400">
                        <a:solidFill>
                          <a:srgbClr val="000000"/>
                        </a:solidFill>
                        <a:effectLst/>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30">
                  <a:txBody>
                    <a:bodyPr/>
                    <a:lstStyle/>
                    <a:p>
                      <a:pPr algn="l" rtl="0" fontAlgn="ctr"/>
                      <a:r>
                        <a:rPr lang="es-CO" sz="1400">
                          <a:solidFill>
                            <a:srgbClr val="000000"/>
                          </a:solidFill>
                          <a:effectLst/>
                        </a:rPr>
                        <a:t>Fichas SISBEN glosadas por calidad en la ultima base certificada - (40%)</a:t>
                      </a:r>
                    </a:p>
                  </a:txBody>
                  <a:tcPr marL="15469" marR="154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98</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90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40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40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363340">
                <a:tc>
                  <a:txBody>
                    <a:bodyPr/>
                    <a:lstStyle/>
                    <a:p>
                      <a:pPr rtl="0" fontAlgn="b"/>
                      <a:endParaRPr lang="es-CO" sz="1400">
                        <a:solidFill>
                          <a:srgbClr val="000000"/>
                        </a:solidFill>
                        <a:effectLst/>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30">
                  <a:txBody>
                    <a:bodyPr/>
                    <a:lstStyle/>
                    <a:p>
                      <a:pPr algn="l" rtl="0" fontAlgn="ctr"/>
                      <a:r>
                        <a:rPr lang="es-CO" sz="1400">
                          <a:solidFill>
                            <a:srgbClr val="000000"/>
                          </a:solidFill>
                          <a:effectLst/>
                        </a:rPr>
                        <a:t>Documentos y números de identificación de baja calidad - (35%)</a:t>
                      </a:r>
                    </a:p>
                  </a:txBody>
                  <a:tcPr marL="15469" marR="154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97</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98</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dirty="0">
                          <a:solidFill>
                            <a:srgbClr val="000000"/>
                          </a:solidFill>
                          <a:effectLst/>
                          <a:latin typeface="calibri"/>
                        </a:rPr>
                        <a:t>35</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34</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405384">
                <a:tc>
                  <a:txBody>
                    <a:bodyPr/>
                    <a:lstStyle/>
                    <a:p>
                      <a:pPr rtl="0" fontAlgn="b"/>
                      <a:endParaRPr lang="es-CO" sz="1400">
                        <a:solidFill>
                          <a:srgbClr val="000000"/>
                        </a:solidFill>
                        <a:effectLst/>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30">
                  <a:txBody>
                    <a:bodyPr/>
                    <a:lstStyle/>
                    <a:p>
                      <a:pPr algn="l" rtl="0" fontAlgn="ctr"/>
                      <a:r>
                        <a:rPr lang="es-CO" sz="1400">
                          <a:solidFill>
                            <a:srgbClr val="000000"/>
                          </a:solidFill>
                          <a:effectLst/>
                        </a:rPr>
                        <a:t>Documentos y números de identificación repetidos al interior del municipio - (15%)</a:t>
                      </a:r>
                    </a:p>
                  </a:txBody>
                  <a:tcPr marL="15469" marR="154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89</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94</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15</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15</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363340">
                <a:tc>
                  <a:txBody>
                    <a:bodyPr/>
                    <a:lstStyle/>
                    <a:p>
                      <a:pPr rtl="0" fontAlgn="b"/>
                      <a:endParaRPr lang="es-CO" sz="1400">
                        <a:solidFill>
                          <a:srgbClr val="000000"/>
                        </a:solidFill>
                        <a:effectLst/>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30">
                  <a:txBody>
                    <a:bodyPr/>
                    <a:lstStyle/>
                    <a:p>
                      <a:pPr algn="l" rtl="0" fontAlgn="ctr"/>
                      <a:r>
                        <a:rPr lang="es-CO" sz="1400">
                          <a:solidFill>
                            <a:srgbClr val="000000"/>
                          </a:solidFill>
                          <a:effectLst/>
                        </a:rPr>
                        <a:t>Actualización de las fichas durante los seis meses anteriores al ultimo corte - (5%)</a:t>
                      </a:r>
                    </a:p>
                  </a:txBody>
                  <a:tcPr marL="15469" marR="154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100</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tcPr>
                </a:tc>
                <a:tc gridSpan="4">
                  <a:txBody>
                    <a:bodyPr/>
                    <a:lstStyle/>
                    <a:p>
                      <a:pPr algn="ctr" rtl="0" fontAlgn="b"/>
                      <a:r>
                        <a:rPr lang="es-CO" sz="1400">
                          <a:solidFill>
                            <a:srgbClr val="000000"/>
                          </a:solidFill>
                          <a:effectLst/>
                          <a:latin typeface="calibri"/>
                        </a:rPr>
                        <a:t>5</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b"/>
                      <a:r>
                        <a:rPr lang="es-CO" sz="1400">
                          <a:solidFill>
                            <a:srgbClr val="000000"/>
                          </a:solidFill>
                          <a:effectLst/>
                          <a:latin typeface="calibri"/>
                        </a:rPr>
                        <a:t>5</a:t>
                      </a:r>
                    </a:p>
                  </a:txBody>
                  <a:tcPr marL="15469" marR="15469"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202692">
                <a:tc>
                  <a:txBody>
                    <a:bodyPr/>
                    <a:lstStyle/>
                    <a:p>
                      <a:pPr rtl="0" fontAlgn="b"/>
                      <a:endParaRPr lang="es-CO" sz="1400">
                        <a:solidFill>
                          <a:srgbClr val="000000"/>
                        </a:solidFill>
                        <a:effectLst/>
                      </a:endParaRPr>
                    </a:p>
                  </a:txBody>
                  <a:tcPr marL="15469" marR="15469" marT="0" marB="0" anchor="b">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rtl="0" fontAlgn="ctr"/>
                      <a:endParaRPr lang="es-CO" sz="1400">
                        <a:solidFill>
                          <a:srgbClr val="000000"/>
                        </a:solidFill>
                        <a:effectLst/>
                      </a:endParaRPr>
                    </a:p>
                  </a:txBody>
                  <a:tcPr marL="15469" marR="15469" marT="0" marB="0" anchor="ctr">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a:noFill/>
                    </a:lnB>
                  </a:tcPr>
                </a:tc>
                <a:tc>
                  <a:txBody>
                    <a:bodyPr/>
                    <a:lstStyle/>
                    <a:p>
                      <a:pPr rtl="0" fontAlgn="b"/>
                      <a:endParaRPr lang="es-CO" sz="1400" b="1">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26314">
                <a:tc>
                  <a:txBody>
                    <a:bodyPr/>
                    <a:lstStyle/>
                    <a:p>
                      <a:pPr rtl="0" fontAlgn="b"/>
                      <a:endParaRPr lang="es-CO" sz="1400">
                        <a:solidFill>
                          <a:srgbClr val="000000"/>
                        </a:solidFill>
                        <a:effectLst/>
                      </a:endParaRPr>
                    </a:p>
                  </a:txBody>
                  <a:tcPr marL="15469" marR="15469" marT="0" marB="0" anchor="b">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a:noFill/>
                    </a:lnR>
                    <a:lnT>
                      <a:noFill/>
                    </a:lnT>
                    <a:lnB>
                      <a:noFill/>
                    </a:lnB>
                  </a:tcPr>
                </a:tc>
                <a:tc>
                  <a:txBody>
                    <a:bodyPr/>
                    <a:lstStyle/>
                    <a:p>
                      <a:pPr rtl="0" fontAlgn="ctr"/>
                      <a:endParaRPr lang="es-CO" sz="1400">
                        <a:solidFill>
                          <a:srgbClr val="000000"/>
                        </a:solidFill>
                        <a:effectLst/>
                      </a:endParaRPr>
                    </a:p>
                  </a:txBody>
                  <a:tcPr marL="15469" marR="15469" marT="0" marB="0" anchor="ctr">
                    <a:lnL>
                      <a:noFill/>
                    </a:lnL>
                    <a:lnR w="9525" cap="flat" cmpd="sng" algn="ctr">
                      <a:solidFill>
                        <a:srgbClr val="FFFFFF"/>
                      </a:solidFill>
                      <a:prstDash val="solid"/>
                      <a:round/>
                      <a:headEnd type="none" w="med" len="med"/>
                      <a:tailEnd type="none" w="med" len="med"/>
                    </a:lnR>
                    <a:lnT>
                      <a:noFill/>
                    </a:lnT>
                    <a:lnB>
                      <a:noFill/>
                    </a:lnB>
                  </a:tcPr>
                </a:tc>
                <a:tc gridSpan="24">
                  <a:txBody>
                    <a:bodyPr/>
                    <a:lstStyle/>
                    <a:p>
                      <a:pPr algn="ctr" rtl="0" fontAlgn="ctr"/>
                      <a:r>
                        <a:rPr lang="es-CO" sz="1400" b="1">
                          <a:solidFill>
                            <a:srgbClr val="FFFFFF"/>
                          </a:solidFill>
                          <a:effectLst/>
                        </a:rPr>
                        <a:t>Total SISBEN</a:t>
                      </a:r>
                    </a:p>
                  </a:txBody>
                  <a:tcPr marL="15469" marR="15469" marT="0" marB="0" anchor="ctr">
                    <a:lnL w="9525" cap="flat" cmpd="sng" algn="ctr">
                      <a:solidFill>
                        <a:srgbClr val="FFFFFF"/>
                      </a:solidFill>
                      <a:prstDash val="solid"/>
                      <a:round/>
                      <a:headEnd type="none" w="med" len="med"/>
                      <a:tailEnd type="none" w="med" len="med"/>
                    </a:lnL>
                    <a:lnR>
                      <a:noFill/>
                    </a:lnR>
                    <a:lnT w="9525" cap="flat" cmpd="sng" algn="ctr">
                      <a:solidFill>
                        <a:srgbClr val="FFFFFF"/>
                      </a:solidFill>
                      <a:prstDash val="solid"/>
                      <a:round/>
                      <a:headEnd type="none" w="med" len="med"/>
                      <a:tailEnd type="none" w="med" len="med"/>
                    </a:lnT>
                    <a:lnB w="9525" cap="flat" cmpd="sng" algn="ctr">
                      <a:solidFill>
                        <a:srgbClr val="1F497D"/>
                      </a:solidFill>
                      <a:prstDash val="solid"/>
                      <a:round/>
                      <a:headEnd type="none" w="med" len="med"/>
                      <a:tailEnd type="none" w="med" len="med"/>
                    </a:lnB>
                    <a:solidFill>
                      <a:srgbClr val="1F497D"/>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a:noFill/>
                    </a:lnL>
                    <a:lnR w="9525" cap="flat" cmpd="sng" algn="ctr">
                      <a:solidFill>
                        <a:srgbClr val="000000"/>
                      </a:solidFill>
                      <a:prstDash val="solid"/>
                      <a:round/>
                      <a:headEnd type="none" w="med" len="med"/>
                      <a:tailEnd type="none" w="med" len="med"/>
                    </a:lnR>
                    <a:lnT>
                      <a:noFill/>
                    </a:lnT>
                    <a:lnB>
                      <a:noFill/>
                    </a:lnB>
                  </a:tcPr>
                </a:tc>
                <a:tc gridSpan="3">
                  <a:txBody>
                    <a:bodyPr/>
                    <a:lstStyle/>
                    <a:p>
                      <a:pPr algn="ctr" rtl="0" fontAlgn="ctr"/>
                      <a:r>
                        <a:rPr lang="es-CO" sz="1400" b="1">
                          <a:solidFill>
                            <a:srgbClr val="000000"/>
                          </a:solidFill>
                          <a:effectLst/>
                          <a:latin typeface="calibri"/>
                        </a:rPr>
                        <a:t>96.6</a:t>
                      </a:r>
                    </a:p>
                  </a:txBody>
                  <a:tcPr marL="15469" marR="154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w="9525" cap="flat" cmpd="sng" algn="ctr">
                      <a:solidFill>
                        <a:srgbClr val="000000"/>
                      </a:solidFill>
                      <a:prstDash val="solid"/>
                      <a:round/>
                      <a:headEnd type="none" w="med" len="med"/>
                      <a:tailEnd type="none" w="med" len="med"/>
                    </a:lnR>
                    <a:lnT>
                      <a:noFill/>
                    </a:lnT>
                    <a:lnB>
                      <a:noFill/>
                    </a:lnB>
                  </a:tcPr>
                </a:tc>
                <a:tc gridSpan="3">
                  <a:txBody>
                    <a:bodyPr/>
                    <a:lstStyle/>
                    <a:p>
                      <a:pPr algn="ctr" rtl="0" fontAlgn="ctr"/>
                      <a:r>
                        <a:rPr lang="es-CO" sz="1400" b="1">
                          <a:solidFill>
                            <a:srgbClr val="000000"/>
                          </a:solidFill>
                          <a:effectLst/>
                          <a:latin typeface="calibri"/>
                        </a:rPr>
                        <a:t>94.1</a:t>
                      </a:r>
                    </a:p>
                  </a:txBody>
                  <a:tcPr marL="15469" marR="154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a:txBody>
                    <a:bodyPr/>
                    <a:lstStyle/>
                    <a:p>
                      <a:pPr rtl="0" fontAlgn="b"/>
                      <a:endParaRPr lang="es-CO" sz="1400">
                        <a:solidFill>
                          <a:srgbClr val="000000"/>
                        </a:solidFill>
                        <a:effectLst/>
                        <a:latin typeface="calibri"/>
                      </a:endParaRPr>
                    </a:p>
                  </a:txBody>
                  <a:tcPr marL="15469" marR="15469" marT="0" marB="0" anchor="b">
                    <a:lnL w="9525" cap="flat" cmpd="sng" algn="ctr">
                      <a:solidFill>
                        <a:srgbClr val="000000"/>
                      </a:solidFill>
                      <a:prstDash val="solid"/>
                      <a:round/>
                      <a:headEnd type="none" w="med" len="med"/>
                      <a:tailEnd type="none" w="med" len="med"/>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a:noFill/>
                    </a:lnR>
                    <a:lnT>
                      <a:noFill/>
                    </a:lnT>
                    <a:lnB>
                      <a:noFill/>
                    </a:lnB>
                  </a:tcPr>
                </a:tc>
                <a:tc>
                  <a:txBody>
                    <a:bodyPr/>
                    <a:lstStyle/>
                    <a:p>
                      <a:pPr rtl="0" fontAlgn="b"/>
                      <a:endParaRPr lang="es-CO" sz="1400">
                        <a:solidFill>
                          <a:srgbClr val="000000"/>
                        </a:solidFill>
                        <a:effectLst/>
                        <a:latin typeface="calibri"/>
                      </a:endParaRPr>
                    </a:p>
                  </a:txBody>
                  <a:tcPr marL="15469" marR="15469" marT="0" marB="0" anchor="b">
                    <a:lnL>
                      <a:noFill/>
                    </a:lnL>
                    <a:lnR w="9525" cap="flat" cmpd="sng" algn="ctr">
                      <a:solidFill>
                        <a:srgbClr val="000000"/>
                      </a:solidFill>
                      <a:prstDash val="solid"/>
                      <a:round/>
                      <a:headEnd type="none" w="med" len="med"/>
                      <a:tailEnd type="none" w="med" len="med"/>
                    </a:lnR>
                    <a:lnT>
                      <a:noFill/>
                    </a:lnT>
                    <a:lnB>
                      <a:noFill/>
                    </a:lnB>
                  </a:tcPr>
                </a:tc>
                <a:tc gridSpan="3">
                  <a:txBody>
                    <a:bodyPr/>
                    <a:lstStyle/>
                    <a:p>
                      <a:pPr algn="ctr" rtl="0" fontAlgn="ctr"/>
                      <a:r>
                        <a:rPr lang="es-CO" sz="1400" b="1" dirty="0">
                          <a:solidFill>
                            <a:srgbClr val="000000"/>
                          </a:solidFill>
                          <a:effectLst/>
                          <a:latin typeface="calibri"/>
                        </a:rPr>
                        <a:t>99.0</a:t>
                      </a:r>
                    </a:p>
                  </a:txBody>
                  <a:tcPr marL="15469" marR="15469"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r>
            </a:tbl>
          </a:graphicData>
        </a:graphic>
      </p:graphicFrame>
    </p:spTree>
    <p:extLst>
      <p:ext uri="{BB962C8B-B14F-4D97-AF65-F5344CB8AC3E}">
        <p14:creationId xmlns:p14="http://schemas.microsoft.com/office/powerpoint/2010/main" val="1293356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pic>
        <p:nvPicPr>
          <p:cNvPr id="23" name="Picture 3">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2 Marcador de contenido"/>
          <p:cNvSpPr txBox="1">
            <a:spLocks/>
          </p:cNvSpPr>
          <p:nvPr/>
        </p:nvSpPr>
        <p:spPr>
          <a:xfrm>
            <a:off x="243053"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SISBEN</a:t>
            </a:r>
            <a:endParaRPr lang="es-CO" dirty="0">
              <a:effectLst>
                <a:outerShdw blurRad="38100" dist="38100" dir="2700000" algn="tl">
                  <a:srgbClr val="000000">
                    <a:alpha val="43137"/>
                  </a:srgbClr>
                </a:outerShdw>
              </a:effectLst>
              <a:latin typeface="Arial Narrow" pitchFamily="34" charset="0"/>
            </a:endParaRPr>
          </a:p>
        </p:txBody>
      </p:sp>
      <p:sp>
        <p:nvSpPr>
          <p:cNvPr id="3" name="Marcador de contenido 2"/>
          <p:cNvSpPr>
            <a:spLocks noGrp="1"/>
          </p:cNvSpPr>
          <p:nvPr>
            <p:ph idx="1"/>
          </p:nvPr>
        </p:nvSpPr>
        <p:spPr>
          <a:xfrm>
            <a:off x="457200" y="980728"/>
            <a:ext cx="8229600" cy="4525963"/>
          </a:xfrm>
        </p:spPr>
        <p:txBody>
          <a:bodyPr>
            <a:normAutofit/>
          </a:bodyPr>
          <a:lstStyle/>
          <a:p>
            <a:pPr marL="0" indent="0" algn="ctr">
              <a:buNone/>
            </a:pPr>
            <a:r>
              <a:rPr lang="es-CO" sz="2400" dirty="0" smtClean="0">
                <a:effectLst>
                  <a:outerShdw blurRad="38100" dist="38100" dir="2700000" algn="tl">
                    <a:srgbClr val="000000">
                      <a:alpha val="43137"/>
                    </a:srgbClr>
                  </a:outerShdw>
                </a:effectLst>
              </a:rPr>
              <a:t>SISBEN EN CIFRAS</a:t>
            </a:r>
            <a:endParaRPr lang="es-CO" sz="2400" dirty="0">
              <a:effectLst>
                <a:outerShdw blurRad="38100" dist="38100" dir="2700000" algn="tl">
                  <a:srgbClr val="000000">
                    <a:alpha val="43137"/>
                  </a:srgbClr>
                </a:outerShdw>
              </a:effectLst>
            </a:endParaRPr>
          </a:p>
        </p:txBody>
      </p:sp>
      <p:pic>
        <p:nvPicPr>
          <p:cNvPr id="4" name="Imagen 3"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968" y="1412776"/>
            <a:ext cx="8196832" cy="1530553"/>
          </a:xfrm>
          <a:prstGeom prst="rect">
            <a:avLst/>
          </a:prstGeom>
        </p:spPr>
      </p:pic>
      <p:pic>
        <p:nvPicPr>
          <p:cNvPr id="8" name="Imagen 7" descr="Recorte de pantall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5175" y="2986256"/>
            <a:ext cx="4600381" cy="2952483"/>
          </a:xfrm>
          <a:prstGeom prst="rect">
            <a:avLst/>
          </a:prstGeom>
        </p:spPr>
      </p:pic>
      <p:sp>
        <p:nvSpPr>
          <p:cNvPr id="17" name="Rectángulo 21"/>
          <p:cNvSpPr/>
          <p:nvPr/>
        </p:nvSpPr>
        <p:spPr>
          <a:xfrm>
            <a:off x="230314" y="6539747"/>
            <a:ext cx="4572000" cy="276999"/>
          </a:xfrm>
          <a:prstGeom prst="rect">
            <a:avLst/>
          </a:prstGeom>
        </p:spPr>
        <p:txBody>
          <a:bodyPr>
            <a:spAutoFit/>
          </a:bodyPr>
          <a:lstStyle/>
          <a:p>
            <a:pPr>
              <a:defRPr/>
            </a:pPr>
            <a:r>
              <a:rPr lang="es-CO" sz="1200" dirty="0" err="1" smtClean="0">
                <a:latin typeface="Arial Narrow" panose="020B0606020202030204" pitchFamily="34" charset="0"/>
              </a:rPr>
              <a:t>Helber</a:t>
            </a:r>
            <a:r>
              <a:rPr lang="es-CO" sz="1200" dirty="0" smtClean="0">
                <a:latin typeface="Arial Narrow" panose="020B0606020202030204" pitchFamily="34" charset="0"/>
              </a:rPr>
              <a:t> </a:t>
            </a:r>
            <a:r>
              <a:rPr lang="es-CO" sz="1200" dirty="0" err="1" smtClean="0">
                <a:latin typeface="Arial Narrow" panose="020B0606020202030204" pitchFamily="34" charset="0"/>
              </a:rPr>
              <a:t>Yovanni</a:t>
            </a:r>
            <a:r>
              <a:rPr lang="es-CO" sz="1200" dirty="0" smtClean="0">
                <a:latin typeface="Arial Narrow" panose="020B0606020202030204" pitchFamily="34" charset="0"/>
              </a:rPr>
              <a:t> Quintero </a:t>
            </a:r>
            <a:r>
              <a:rPr lang="es-CO" sz="1200" dirty="0" err="1" smtClean="0">
                <a:latin typeface="Arial Narrow" panose="020B0606020202030204" pitchFamily="34" charset="0"/>
              </a:rPr>
              <a:t>Ortíz</a:t>
            </a:r>
            <a:r>
              <a:rPr lang="es-CO" sz="1200" dirty="0" smtClean="0">
                <a:latin typeface="Arial Narrow" panose="020B0606020202030204" pitchFamily="34" charset="0"/>
              </a:rPr>
              <a:t> - Coordinador SISBEN</a:t>
            </a:r>
            <a:endParaRPr lang="es-CO" sz="1200" dirty="0">
              <a:latin typeface="Arial Narrow" panose="020B0606020202030204" pitchFamily="34" charset="0"/>
            </a:endParaRPr>
          </a:p>
        </p:txBody>
      </p:sp>
    </p:spTree>
    <p:extLst>
      <p:ext uri="{BB962C8B-B14F-4D97-AF65-F5344CB8AC3E}">
        <p14:creationId xmlns:p14="http://schemas.microsoft.com/office/powerpoint/2010/main" val="3949146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sz="2700" dirty="0" smtClean="0">
                <a:solidFill>
                  <a:schemeClr val="bg1"/>
                </a:solidFill>
                <a:effectLst>
                  <a:outerShdw blurRad="38100" dist="38100" dir="2700000" algn="tl">
                    <a:srgbClr val="000000">
                      <a:alpha val="43137"/>
                    </a:srgbClr>
                  </a:outerShdw>
                </a:effectLst>
                <a:latin typeface="Arial Narrow" pitchFamily="34" charset="0"/>
              </a:rPr>
              <a:t>Eje Ambiente Construido e Infraestructura</a:t>
            </a:r>
            <a:endParaRPr lang="es-ES" sz="27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Infraestructura</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1907704" y="158882"/>
            <a:ext cx="828000" cy="605822"/>
          </a:xfrm>
          <a:prstGeom prst="rect">
            <a:avLst/>
          </a:prstGeom>
        </p:spPr>
      </p:pic>
      <p:sp>
        <p:nvSpPr>
          <p:cNvPr id="16" name="2 Marcador de contenido"/>
          <p:cNvSpPr txBox="1">
            <a:spLocks/>
          </p:cNvSpPr>
          <p:nvPr/>
        </p:nvSpPr>
        <p:spPr>
          <a:xfrm>
            <a:off x="243053" y="6165304"/>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SISBEN</a:t>
            </a:r>
            <a:endParaRPr lang="es-CO" dirty="0">
              <a:effectLst>
                <a:outerShdw blurRad="38100" dist="38100" dir="2700000" algn="tl">
                  <a:srgbClr val="000000">
                    <a:alpha val="43137"/>
                  </a:srgbClr>
                </a:outerShdw>
              </a:effectLst>
              <a:latin typeface="Arial Narrow" pitchFamily="34" charset="0"/>
            </a:endParaRPr>
          </a:p>
        </p:txBody>
      </p:sp>
      <p:sp>
        <p:nvSpPr>
          <p:cNvPr id="3" name="Marcador de contenido 2"/>
          <p:cNvSpPr>
            <a:spLocks noGrp="1"/>
          </p:cNvSpPr>
          <p:nvPr>
            <p:ph idx="1"/>
          </p:nvPr>
        </p:nvSpPr>
        <p:spPr>
          <a:xfrm>
            <a:off x="457200" y="980728"/>
            <a:ext cx="8229600" cy="4525963"/>
          </a:xfrm>
        </p:spPr>
        <p:txBody>
          <a:bodyPr>
            <a:normAutofit/>
          </a:bodyPr>
          <a:lstStyle/>
          <a:p>
            <a:pPr marL="0" indent="0" algn="ctr">
              <a:buNone/>
            </a:pPr>
            <a:r>
              <a:rPr lang="es-CO" sz="2400" dirty="0" smtClean="0">
                <a:effectLst>
                  <a:outerShdw blurRad="38100" dist="38100" dir="2700000" algn="tl">
                    <a:srgbClr val="000000">
                      <a:alpha val="43137"/>
                    </a:srgbClr>
                  </a:outerShdw>
                </a:effectLst>
              </a:rPr>
              <a:t>SISBEN EN CIFRAS</a:t>
            </a:r>
            <a:endParaRPr lang="es-CO" sz="2400" dirty="0">
              <a:effectLst>
                <a:outerShdw blurRad="38100" dist="38100" dir="2700000" algn="tl">
                  <a:srgbClr val="000000">
                    <a:alpha val="43137"/>
                  </a:srgbClr>
                </a:outerShdw>
              </a:effectLst>
            </a:endParaRPr>
          </a:p>
        </p:txBody>
      </p:sp>
      <p:pic>
        <p:nvPicPr>
          <p:cNvPr id="6" name="Imagen 5"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4508" y="1426013"/>
            <a:ext cx="3400151" cy="2193443"/>
          </a:xfrm>
          <a:prstGeom prst="rect">
            <a:avLst/>
          </a:prstGeom>
        </p:spPr>
      </p:pic>
      <p:pic>
        <p:nvPicPr>
          <p:cNvPr id="7" name="Imagen 6"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613" y="3653491"/>
            <a:ext cx="5807707" cy="2433436"/>
          </a:xfrm>
          <a:prstGeom prst="rect">
            <a:avLst/>
          </a:prstGeom>
        </p:spPr>
      </p:pic>
      <p:pic>
        <p:nvPicPr>
          <p:cNvPr id="19"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ángulo 21"/>
          <p:cNvSpPr/>
          <p:nvPr/>
        </p:nvSpPr>
        <p:spPr>
          <a:xfrm>
            <a:off x="230314" y="6539747"/>
            <a:ext cx="4572000" cy="276999"/>
          </a:xfrm>
          <a:prstGeom prst="rect">
            <a:avLst/>
          </a:prstGeom>
        </p:spPr>
        <p:txBody>
          <a:bodyPr>
            <a:spAutoFit/>
          </a:bodyPr>
          <a:lstStyle/>
          <a:p>
            <a:pPr>
              <a:defRPr/>
            </a:pPr>
            <a:r>
              <a:rPr lang="es-CO" sz="1200" dirty="0" err="1" smtClean="0">
                <a:latin typeface="Arial Narrow" panose="020B0606020202030204" pitchFamily="34" charset="0"/>
              </a:rPr>
              <a:t>Helber</a:t>
            </a:r>
            <a:r>
              <a:rPr lang="es-CO" sz="1200" dirty="0" smtClean="0">
                <a:latin typeface="Arial Narrow" panose="020B0606020202030204" pitchFamily="34" charset="0"/>
              </a:rPr>
              <a:t> </a:t>
            </a:r>
            <a:r>
              <a:rPr lang="es-CO" sz="1200" dirty="0" err="1" smtClean="0">
                <a:latin typeface="Arial Narrow" panose="020B0606020202030204" pitchFamily="34" charset="0"/>
              </a:rPr>
              <a:t>Yovanni</a:t>
            </a:r>
            <a:r>
              <a:rPr lang="es-CO" sz="1200" dirty="0" smtClean="0">
                <a:latin typeface="Arial Narrow" panose="020B0606020202030204" pitchFamily="34" charset="0"/>
              </a:rPr>
              <a:t> Quintero </a:t>
            </a:r>
            <a:r>
              <a:rPr lang="es-CO" sz="1200" dirty="0" err="1" smtClean="0">
                <a:latin typeface="Arial Narrow" panose="020B0606020202030204" pitchFamily="34" charset="0"/>
              </a:rPr>
              <a:t>Ortíz</a:t>
            </a:r>
            <a:r>
              <a:rPr lang="es-CO" sz="1200" dirty="0" smtClean="0">
                <a:latin typeface="Arial Narrow" panose="020B0606020202030204" pitchFamily="34" charset="0"/>
              </a:rPr>
              <a:t> - Coordinador SISBEN</a:t>
            </a:r>
            <a:endParaRPr lang="es-CO" sz="1200" dirty="0">
              <a:latin typeface="Arial Narrow" panose="020B0606020202030204" pitchFamily="34" charset="0"/>
            </a:endParaRPr>
          </a:p>
        </p:txBody>
      </p:sp>
    </p:spTree>
    <p:extLst>
      <p:ext uri="{BB962C8B-B14F-4D97-AF65-F5344CB8AC3E}">
        <p14:creationId xmlns:p14="http://schemas.microsoft.com/office/powerpoint/2010/main" val="31694642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Institucional</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179512" y="1412776"/>
            <a:ext cx="3672408" cy="4073904"/>
          </a:xfrm>
        </p:spPr>
        <p:txBody>
          <a:bodyPr>
            <a:normAutofit/>
          </a:bodyPr>
          <a:lstStyle/>
          <a:p>
            <a:pPr marL="0" indent="0">
              <a:buNone/>
            </a:pPr>
            <a:r>
              <a:rPr lang="es-MX" dirty="0" smtClean="0">
                <a:effectLst>
                  <a:outerShdw blurRad="38100" dist="38100" dir="2700000" algn="tl">
                    <a:srgbClr val="000000">
                      <a:alpha val="43137"/>
                    </a:srgbClr>
                  </a:outerShdw>
                </a:effectLst>
                <a:latin typeface="Arial Narrow" pitchFamily="34" charset="0"/>
              </a:rPr>
              <a:t>Conformado por los Sectores:</a:t>
            </a:r>
          </a:p>
          <a:p>
            <a:r>
              <a:rPr lang="es-CO" dirty="0" smtClean="0">
                <a:effectLst>
                  <a:outerShdw blurRad="38100" dist="38100" dir="2700000" algn="tl">
                    <a:srgbClr val="000000">
                      <a:alpha val="43137"/>
                    </a:srgbClr>
                  </a:outerShdw>
                </a:effectLst>
                <a:latin typeface="Arial Narrow" pitchFamily="34" charset="0"/>
              </a:rPr>
              <a:t>Fortalecimiento </a:t>
            </a:r>
            <a:r>
              <a:rPr lang="es-CO" dirty="0">
                <a:effectLst>
                  <a:outerShdw blurRad="38100" dist="38100" dir="2700000" algn="tl">
                    <a:srgbClr val="000000">
                      <a:alpha val="43137"/>
                    </a:srgbClr>
                  </a:outerShdw>
                </a:effectLst>
                <a:latin typeface="Arial Narrow" pitchFamily="34" charset="0"/>
              </a:rPr>
              <a:t>Institucional</a:t>
            </a:r>
          </a:p>
          <a:p>
            <a:r>
              <a:rPr lang="es-CO" dirty="0" smtClean="0">
                <a:effectLst>
                  <a:outerShdw blurRad="38100" dist="38100" dir="2700000" algn="tl">
                    <a:srgbClr val="000000">
                      <a:alpha val="43137"/>
                    </a:srgbClr>
                  </a:outerShdw>
                </a:effectLst>
                <a:latin typeface="Arial Narrow" pitchFamily="34" charset="0"/>
              </a:rPr>
              <a:t>Justicia</a:t>
            </a:r>
            <a:endParaRPr lang="es-CO" dirty="0">
              <a:effectLst>
                <a:outerShdw blurRad="38100" dist="38100" dir="2700000" algn="tl">
                  <a:srgbClr val="000000">
                    <a:alpha val="43137"/>
                  </a:srgbClr>
                </a:outerShdw>
              </a:effectLst>
              <a:latin typeface="Arial Narrow" pitchFamily="34" charset="0"/>
            </a:endParaRPr>
          </a:p>
          <a:p>
            <a:r>
              <a:rPr lang="es-CO" dirty="0" smtClean="0">
                <a:effectLst>
                  <a:outerShdw blurRad="38100" dist="38100" dir="2700000" algn="tl">
                    <a:srgbClr val="000000">
                      <a:alpha val="43137"/>
                    </a:srgbClr>
                  </a:outerShdw>
                </a:effectLst>
                <a:latin typeface="Arial Narrow" pitchFamily="34" charset="0"/>
              </a:rPr>
              <a:t>Desarrollo </a:t>
            </a:r>
            <a:r>
              <a:rPr lang="es-CO" dirty="0">
                <a:effectLst>
                  <a:outerShdw blurRad="38100" dist="38100" dir="2700000" algn="tl">
                    <a:srgbClr val="000000">
                      <a:alpha val="43137"/>
                    </a:srgbClr>
                  </a:outerShdw>
                </a:effectLst>
                <a:latin typeface="Arial Narrow" pitchFamily="34" charset="0"/>
              </a:rPr>
              <a:t>Comunitario</a:t>
            </a:r>
          </a:p>
        </p:txBody>
      </p:sp>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Institucional</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1" name="Picture 3">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2722" y="1476317"/>
            <a:ext cx="5090989"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pic>
        <p:nvPicPr>
          <p:cNvPr id="19"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019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Institucional</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Institucional</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1" name="Picture 3">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agen 15"/>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pic>
        <p:nvPicPr>
          <p:cNvPr id="1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9"/>
          <p:cNvSpPr/>
          <p:nvPr/>
        </p:nvSpPr>
        <p:spPr>
          <a:xfrm>
            <a:off x="230314" y="6539747"/>
            <a:ext cx="4572000" cy="276999"/>
          </a:xfrm>
          <a:prstGeom prst="rect">
            <a:avLst/>
          </a:prstGeom>
        </p:spPr>
        <p:txBody>
          <a:bodyPr>
            <a:spAutoFit/>
          </a:bodyPr>
          <a:lstStyle/>
          <a:p>
            <a:pPr>
              <a:defRPr/>
            </a:pPr>
            <a:r>
              <a:rPr lang="es-CO" sz="1200" dirty="0" err="1">
                <a:latin typeface="Arial Narrow" panose="020B0606020202030204" pitchFamily="34" charset="0"/>
              </a:rPr>
              <a:t>Ower</a:t>
            </a:r>
            <a:r>
              <a:rPr lang="es-CO" sz="1200" dirty="0">
                <a:latin typeface="Arial Narrow" panose="020B0606020202030204" pitchFamily="34" charset="0"/>
              </a:rPr>
              <a:t> Fernando Medina Molano  – </a:t>
            </a:r>
            <a:r>
              <a:rPr lang="es-CO" sz="1200" dirty="0" smtClean="0">
                <a:latin typeface="Arial Narrow" panose="020B0606020202030204" pitchFamily="34" charset="0"/>
              </a:rPr>
              <a:t>Sec. de </a:t>
            </a:r>
            <a:r>
              <a:rPr lang="es-CO" sz="1200" dirty="0">
                <a:latin typeface="Arial Narrow" panose="020B0606020202030204" pitchFamily="34" charset="0"/>
              </a:rPr>
              <a:t>Gobierno y Servicios </a:t>
            </a:r>
            <a:r>
              <a:rPr lang="es-CO" sz="1200" dirty="0" err="1">
                <a:latin typeface="Arial Narrow" panose="020B0606020202030204" pitchFamily="34" charset="0"/>
              </a:rPr>
              <a:t>Admis</a:t>
            </a:r>
            <a:r>
              <a:rPr lang="es-CO" sz="1200" dirty="0" smtClean="0">
                <a:latin typeface="Arial Narrow" panose="020B0606020202030204" pitchFamily="34" charset="0"/>
              </a:rPr>
              <a:t>.</a:t>
            </a:r>
            <a:endParaRPr lang="es-CO" sz="1200" dirty="0">
              <a:latin typeface="Arial Narrow" panose="020B0606020202030204" pitchFamily="34" charset="0"/>
            </a:endParaRPr>
          </a:p>
        </p:txBody>
      </p:sp>
      <p:sp>
        <p:nvSpPr>
          <p:cNvPr id="22" name="2 Marcador de contenido"/>
          <p:cNvSpPr txBox="1">
            <a:spLocks/>
          </p:cNvSpPr>
          <p:nvPr/>
        </p:nvSpPr>
        <p:spPr>
          <a:xfrm>
            <a:off x="243053" y="6165304"/>
            <a:ext cx="4032448" cy="54551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Fortalecimiento Institucional</a:t>
            </a:r>
            <a:endParaRPr lang="es-CO" dirty="0">
              <a:effectLst>
                <a:outerShdw blurRad="38100" dist="38100" dir="2700000" algn="tl">
                  <a:srgbClr val="000000">
                    <a:alpha val="43137"/>
                  </a:srgbClr>
                </a:outerShdw>
              </a:effectLst>
              <a:latin typeface="Arial Narrow" pitchFamily="34" charset="0"/>
            </a:endParaRPr>
          </a:p>
        </p:txBody>
      </p:sp>
      <p:sp>
        <p:nvSpPr>
          <p:cNvPr id="23" name="2 Marcador de contenido"/>
          <p:cNvSpPr>
            <a:spLocks noGrp="1"/>
          </p:cNvSpPr>
          <p:nvPr>
            <p:ph idx="1"/>
          </p:nvPr>
        </p:nvSpPr>
        <p:spPr>
          <a:xfrm>
            <a:off x="102012" y="3364770"/>
            <a:ext cx="8949680" cy="2512502"/>
          </a:xfrm>
        </p:spPr>
        <p:txBody>
          <a:bodyPr>
            <a:noAutofit/>
          </a:bodyPr>
          <a:lstStyle/>
          <a:p>
            <a:pPr marL="0" inden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a:effectLst>
                  <a:outerShdw blurRad="38100" dist="38100" dir="2700000" algn="tl">
                    <a:srgbClr val="000000">
                      <a:alpha val="43137"/>
                    </a:srgbClr>
                  </a:outerShdw>
                </a:effectLst>
                <a:latin typeface="Arial Narrow" pitchFamily="34" charset="0"/>
              </a:rPr>
              <a:t>Elaboración, Socialización e Implementación del Plan Anticorrupción y atención al ciudadano</a:t>
            </a:r>
            <a:r>
              <a:rPr lang="es-CO" sz="1800" dirty="0" smtClean="0">
                <a:effectLst>
                  <a:outerShdw blurRad="38100" dist="38100" dir="2700000" algn="tl">
                    <a:srgbClr val="000000">
                      <a:alpha val="43137"/>
                    </a:srgbClr>
                  </a:outerShdw>
                </a:effectLst>
                <a:latin typeface="Arial Narrow" pitchFamily="34" charset="0"/>
              </a:rPr>
              <a:t>.</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Servicios </a:t>
            </a:r>
            <a:r>
              <a:rPr lang="es-CO" sz="1800" dirty="0">
                <a:effectLst>
                  <a:outerShdw blurRad="38100" dist="38100" dir="2700000" algn="tl">
                    <a:srgbClr val="000000">
                      <a:alpha val="43137"/>
                    </a:srgbClr>
                  </a:outerShdw>
                </a:effectLst>
                <a:latin typeface="Arial Narrow" pitchFamily="34" charset="0"/>
              </a:rPr>
              <a:t>de persona natural o jurídica con experiencia en estudios de oferta conocimientos básicos sobre la liquidación de impuestos de industria y comercio-cámara de </a:t>
            </a:r>
            <a:r>
              <a:rPr lang="es-CO" sz="1800" dirty="0" smtClean="0">
                <a:effectLst>
                  <a:outerShdw blurRad="38100" dist="38100" dir="2700000" algn="tl">
                    <a:srgbClr val="000000">
                      <a:alpha val="43137"/>
                    </a:srgbClr>
                  </a:outerShdw>
                </a:effectLst>
                <a:latin typeface="Arial Narrow" pitchFamily="34" charset="0"/>
              </a:rPr>
              <a:t>comercio-DIAN.</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Organización </a:t>
            </a:r>
            <a:r>
              <a:rPr lang="es-CO" sz="1800" dirty="0">
                <a:effectLst>
                  <a:outerShdw blurRad="38100" dist="38100" dir="2700000" algn="tl">
                    <a:srgbClr val="000000">
                      <a:alpha val="43137"/>
                    </a:srgbClr>
                  </a:outerShdw>
                </a:effectLst>
                <a:latin typeface="Arial Narrow" pitchFamily="34" charset="0"/>
              </a:rPr>
              <a:t>y clasificación de los Archivos de Gestión del </a:t>
            </a:r>
            <a:r>
              <a:rPr lang="es-CO" sz="18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Reactivación </a:t>
            </a:r>
            <a:r>
              <a:rPr lang="es-CO" sz="1800" dirty="0">
                <a:effectLst>
                  <a:outerShdw blurRad="38100" dist="38100" dir="2700000" algn="tl">
                    <a:srgbClr val="000000">
                      <a:alpha val="43137"/>
                    </a:srgbClr>
                  </a:outerShdw>
                </a:effectLst>
                <a:latin typeface="Arial Narrow" pitchFamily="34" charset="0"/>
              </a:rPr>
              <a:t>y Funcionamiento del Comité permanente de </a:t>
            </a:r>
            <a:r>
              <a:rPr lang="es-CO" sz="1800" dirty="0" smtClean="0">
                <a:effectLst>
                  <a:outerShdw blurRad="38100" dist="38100" dir="2700000" algn="tl">
                    <a:srgbClr val="000000">
                      <a:alpha val="43137"/>
                    </a:srgbClr>
                  </a:outerShdw>
                </a:effectLst>
                <a:latin typeface="Arial Narrow" pitchFamily="34" charset="0"/>
              </a:rPr>
              <a:t>Estratificación.</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Actualización </a:t>
            </a:r>
            <a:r>
              <a:rPr lang="es-CO" sz="1800" dirty="0">
                <a:effectLst>
                  <a:outerShdw blurRad="38100" dist="38100" dir="2700000" algn="tl">
                    <a:srgbClr val="000000">
                      <a:alpha val="43137"/>
                    </a:srgbClr>
                  </a:outerShdw>
                </a:effectLst>
                <a:latin typeface="Arial Narrow" pitchFamily="34" charset="0"/>
              </a:rPr>
              <a:t>catastral consistente en la compra de material Cartográfico y Registros 1-2 de la zona urbana y rural del </a:t>
            </a:r>
            <a:r>
              <a:rPr lang="es-CO" sz="1800" dirty="0" smtClean="0">
                <a:effectLst>
                  <a:outerShdw blurRad="38100" dist="38100" dir="2700000" algn="tl">
                    <a:srgbClr val="000000">
                      <a:alpha val="43137"/>
                    </a:srgbClr>
                  </a:outerShdw>
                </a:effectLst>
                <a:latin typeface="Arial Narrow" pitchFamily="34" charset="0"/>
              </a:rPr>
              <a:t>Municipio.</a:t>
            </a:r>
          </a:p>
        </p:txBody>
      </p:sp>
      <p:pic>
        <p:nvPicPr>
          <p:cNvPr id="5" name="Imagen 4"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7110" y="1086604"/>
            <a:ext cx="6363242" cy="2160000"/>
          </a:xfrm>
          <a:prstGeom prst="rect">
            <a:avLst/>
          </a:prstGeom>
        </p:spPr>
      </p:pic>
    </p:spTree>
    <p:extLst>
      <p:ext uri="{BB962C8B-B14F-4D97-AF65-F5344CB8AC3E}">
        <p14:creationId xmlns:p14="http://schemas.microsoft.com/office/powerpoint/2010/main" val="1100863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Institucional</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Institucional</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1" name="Picture 3">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agen 15"/>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pic>
        <p:nvPicPr>
          <p:cNvPr id="1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9"/>
          <p:cNvSpPr/>
          <p:nvPr/>
        </p:nvSpPr>
        <p:spPr>
          <a:xfrm>
            <a:off x="230314" y="6539747"/>
            <a:ext cx="4572000" cy="276999"/>
          </a:xfrm>
          <a:prstGeom prst="rect">
            <a:avLst/>
          </a:prstGeom>
        </p:spPr>
        <p:txBody>
          <a:bodyPr>
            <a:spAutoFit/>
          </a:bodyPr>
          <a:lstStyle/>
          <a:p>
            <a:pPr>
              <a:defRPr/>
            </a:pPr>
            <a:r>
              <a:rPr lang="es-CO" sz="1200" dirty="0" err="1">
                <a:latin typeface="Arial Narrow" panose="020B0606020202030204" pitchFamily="34" charset="0"/>
              </a:rPr>
              <a:t>Ower</a:t>
            </a:r>
            <a:r>
              <a:rPr lang="es-CO" sz="1200" dirty="0">
                <a:latin typeface="Arial Narrow" panose="020B0606020202030204" pitchFamily="34" charset="0"/>
              </a:rPr>
              <a:t> Fernando Medina Molano  – </a:t>
            </a:r>
            <a:r>
              <a:rPr lang="es-CO" sz="1200" dirty="0" smtClean="0">
                <a:latin typeface="Arial Narrow" panose="020B0606020202030204" pitchFamily="34" charset="0"/>
              </a:rPr>
              <a:t>Sec. de </a:t>
            </a:r>
            <a:r>
              <a:rPr lang="es-CO" sz="1200" dirty="0">
                <a:latin typeface="Arial Narrow" panose="020B0606020202030204" pitchFamily="34" charset="0"/>
              </a:rPr>
              <a:t>Gobierno y Servicios </a:t>
            </a:r>
            <a:r>
              <a:rPr lang="es-CO" sz="1200" dirty="0" err="1">
                <a:latin typeface="Arial Narrow" panose="020B0606020202030204" pitchFamily="34" charset="0"/>
              </a:rPr>
              <a:t>Admis</a:t>
            </a:r>
            <a:r>
              <a:rPr lang="es-CO" sz="1200" dirty="0" smtClean="0">
                <a:latin typeface="Arial Narrow" panose="020B0606020202030204" pitchFamily="34" charset="0"/>
              </a:rPr>
              <a:t>.</a:t>
            </a:r>
            <a:endParaRPr lang="es-CO" sz="1200" dirty="0">
              <a:latin typeface="Arial Narrow" panose="020B0606020202030204" pitchFamily="34" charset="0"/>
            </a:endParaRPr>
          </a:p>
        </p:txBody>
      </p:sp>
      <p:sp>
        <p:nvSpPr>
          <p:cNvPr id="22" name="2 Marcador de contenido"/>
          <p:cNvSpPr txBox="1">
            <a:spLocks/>
          </p:cNvSpPr>
          <p:nvPr/>
        </p:nvSpPr>
        <p:spPr>
          <a:xfrm>
            <a:off x="217652" y="6139903"/>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Justicia y Seguridad</a:t>
            </a:r>
            <a:endParaRPr lang="es-CO" dirty="0">
              <a:effectLst>
                <a:outerShdw blurRad="38100" dist="38100" dir="2700000" algn="tl">
                  <a:srgbClr val="000000">
                    <a:alpha val="43137"/>
                  </a:srgbClr>
                </a:outerShdw>
              </a:effectLst>
              <a:latin typeface="Arial Narrow" pitchFamily="34" charset="0"/>
            </a:endParaRPr>
          </a:p>
        </p:txBody>
      </p:sp>
      <p:sp>
        <p:nvSpPr>
          <p:cNvPr id="23" name="2 Marcador de contenido"/>
          <p:cNvSpPr>
            <a:spLocks noGrp="1"/>
          </p:cNvSpPr>
          <p:nvPr>
            <p:ph idx="1"/>
          </p:nvPr>
        </p:nvSpPr>
        <p:spPr>
          <a:xfrm>
            <a:off x="102012" y="3035091"/>
            <a:ext cx="8949680" cy="3042015"/>
          </a:xfrm>
        </p:spPr>
        <p:txBody>
          <a:bodyPr>
            <a:noAutofit/>
          </a:bodyPr>
          <a:lstStyle/>
          <a:p>
            <a:pPr marL="0" indent="0">
              <a:buNone/>
            </a:pPr>
            <a:r>
              <a:rPr lang="es-MX" sz="15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500" dirty="0">
                <a:effectLst>
                  <a:outerShdw blurRad="38100" dist="38100" dir="2700000" algn="tl">
                    <a:srgbClr val="000000">
                      <a:alpha val="43137"/>
                    </a:srgbClr>
                  </a:outerShdw>
                </a:effectLst>
                <a:latin typeface="Arial Narrow" pitchFamily="34" charset="0"/>
              </a:rPr>
              <a:t>Ejecución del Contrato para la Instalación, Implementación y puesta en marcha de un Circuito Cerrado de Tv con 12 Cámaras de Seguridad en la Zona Urbana del </a:t>
            </a:r>
            <a:r>
              <a:rPr lang="es-CO" sz="15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500" dirty="0" smtClean="0">
                <a:effectLst>
                  <a:outerShdw blurRad="38100" dist="38100" dir="2700000" algn="tl">
                    <a:srgbClr val="000000">
                      <a:alpha val="43137"/>
                    </a:srgbClr>
                  </a:outerShdw>
                </a:effectLst>
                <a:latin typeface="Arial Narrow" pitchFamily="34" charset="0"/>
              </a:rPr>
              <a:t>Servicio </a:t>
            </a:r>
            <a:r>
              <a:rPr lang="es-CO" sz="1500" dirty="0">
                <a:effectLst>
                  <a:outerShdw blurRad="38100" dist="38100" dir="2700000" algn="tl">
                    <a:srgbClr val="000000">
                      <a:alpha val="43137"/>
                    </a:srgbClr>
                  </a:outerShdw>
                </a:effectLst>
                <a:latin typeface="Arial Narrow" pitchFamily="34" charset="0"/>
              </a:rPr>
              <a:t>de mantenimiento a vehículos de la Policía Nacional en el </a:t>
            </a:r>
            <a:r>
              <a:rPr lang="es-CO" sz="15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500" dirty="0" smtClean="0">
                <a:effectLst>
                  <a:outerShdw blurRad="38100" dist="38100" dir="2700000" algn="tl">
                    <a:srgbClr val="000000">
                      <a:alpha val="43137"/>
                    </a:srgbClr>
                  </a:outerShdw>
                </a:effectLst>
                <a:latin typeface="Arial Narrow" pitchFamily="34" charset="0"/>
              </a:rPr>
              <a:t>Suministro </a:t>
            </a:r>
            <a:r>
              <a:rPr lang="es-CO" sz="1500" dirty="0">
                <a:effectLst>
                  <a:outerShdw blurRad="38100" dist="38100" dir="2700000" algn="tl">
                    <a:srgbClr val="000000">
                      <a:alpha val="43137"/>
                    </a:srgbClr>
                  </a:outerShdw>
                </a:effectLst>
                <a:latin typeface="Arial Narrow" pitchFamily="34" charset="0"/>
              </a:rPr>
              <a:t>de combustible y lubricantes para los vehículos de </a:t>
            </a:r>
            <a:r>
              <a:rPr lang="es-CO" sz="1500" dirty="0" smtClean="0">
                <a:effectLst>
                  <a:outerShdw blurRad="38100" dist="38100" dir="2700000" algn="tl">
                    <a:srgbClr val="000000">
                      <a:alpha val="43137"/>
                    </a:srgbClr>
                  </a:outerShdw>
                </a:effectLst>
                <a:latin typeface="Arial Narrow" pitchFamily="34" charset="0"/>
              </a:rPr>
              <a:t>Alcaldía </a:t>
            </a:r>
            <a:r>
              <a:rPr lang="es-CO" sz="1500" dirty="0">
                <a:effectLst>
                  <a:outerShdw blurRad="38100" dist="38100" dir="2700000" algn="tl">
                    <a:srgbClr val="000000">
                      <a:alpha val="43137"/>
                    </a:srgbClr>
                  </a:outerShdw>
                </a:effectLst>
                <a:latin typeface="Arial Narrow" pitchFamily="34" charset="0"/>
              </a:rPr>
              <a:t>Municipal y </a:t>
            </a:r>
            <a:r>
              <a:rPr lang="es-CO" sz="1500" dirty="0" smtClean="0">
                <a:effectLst>
                  <a:outerShdw blurRad="38100" dist="38100" dir="2700000" algn="tl">
                    <a:srgbClr val="000000">
                      <a:alpha val="43137"/>
                    </a:srgbClr>
                  </a:outerShdw>
                </a:effectLst>
                <a:latin typeface="Arial Narrow" pitchFamily="34" charset="0"/>
              </a:rPr>
              <a:t>Policía </a:t>
            </a:r>
            <a:r>
              <a:rPr lang="es-CO" sz="1500" dirty="0">
                <a:effectLst>
                  <a:outerShdw blurRad="38100" dist="38100" dir="2700000" algn="tl">
                    <a:srgbClr val="000000">
                      <a:alpha val="43137"/>
                    </a:srgbClr>
                  </a:outerShdw>
                </a:effectLst>
                <a:latin typeface="Arial Narrow" pitchFamily="34" charset="0"/>
              </a:rPr>
              <a:t>Nacional que apoya la seguridad </a:t>
            </a:r>
            <a:r>
              <a:rPr lang="es-CO" sz="1500" dirty="0" smtClean="0">
                <a:effectLst>
                  <a:outerShdw blurRad="38100" dist="38100" dir="2700000" algn="tl">
                    <a:srgbClr val="000000">
                      <a:alpha val="43137"/>
                    </a:srgbClr>
                  </a:outerShdw>
                </a:effectLst>
                <a:latin typeface="Arial Narrow" pitchFamily="34" charset="0"/>
              </a:rPr>
              <a:t>ciudadana.</a:t>
            </a:r>
          </a:p>
          <a:p>
            <a:pPr>
              <a:buFont typeface="Wingdings" panose="05000000000000000000" pitchFamily="2" charset="2"/>
              <a:buChar char="Ø"/>
            </a:pPr>
            <a:r>
              <a:rPr lang="es-CO" sz="1500" dirty="0" smtClean="0">
                <a:effectLst>
                  <a:outerShdw blurRad="38100" dist="38100" dir="2700000" algn="tl">
                    <a:srgbClr val="000000">
                      <a:alpha val="43137"/>
                    </a:srgbClr>
                  </a:outerShdw>
                </a:effectLst>
                <a:latin typeface="Arial Narrow" pitchFamily="34" charset="0"/>
              </a:rPr>
              <a:t>Suministro </a:t>
            </a:r>
            <a:r>
              <a:rPr lang="es-CO" sz="1500" dirty="0">
                <a:effectLst>
                  <a:outerShdw blurRad="38100" dist="38100" dir="2700000" algn="tl">
                    <a:srgbClr val="000000">
                      <a:alpha val="43137"/>
                    </a:srgbClr>
                  </a:outerShdw>
                </a:effectLst>
                <a:latin typeface="Arial Narrow" pitchFamily="34" charset="0"/>
              </a:rPr>
              <a:t>de alimentación para la fuerza pública que presta el apoyo en el </a:t>
            </a:r>
            <a:r>
              <a:rPr lang="es-CO" sz="1500" dirty="0" smtClean="0">
                <a:effectLst>
                  <a:outerShdw blurRad="38100" dist="38100" dir="2700000" algn="tl">
                    <a:srgbClr val="000000">
                      <a:alpha val="43137"/>
                    </a:srgbClr>
                  </a:outerShdw>
                </a:effectLst>
                <a:latin typeface="Arial Narrow" pitchFamily="34" charset="0"/>
              </a:rPr>
              <a:t>Municipio.</a:t>
            </a:r>
          </a:p>
          <a:p>
            <a:pPr>
              <a:buFont typeface="Wingdings" panose="05000000000000000000" pitchFamily="2" charset="2"/>
              <a:buChar char="Ø"/>
            </a:pPr>
            <a:r>
              <a:rPr lang="es-CO" sz="1500" dirty="0" smtClean="0">
                <a:effectLst>
                  <a:outerShdw blurRad="38100" dist="38100" dir="2700000" algn="tl">
                    <a:srgbClr val="000000">
                      <a:alpha val="43137"/>
                    </a:srgbClr>
                  </a:outerShdw>
                </a:effectLst>
                <a:latin typeface="Arial Narrow" pitchFamily="34" charset="0"/>
              </a:rPr>
              <a:t>Servicios </a:t>
            </a:r>
            <a:r>
              <a:rPr lang="es-CO" sz="1500" dirty="0">
                <a:effectLst>
                  <a:outerShdw blurRad="38100" dist="38100" dir="2700000" algn="tl">
                    <a:srgbClr val="000000">
                      <a:alpha val="43137"/>
                    </a:srgbClr>
                  </a:outerShdw>
                </a:effectLst>
                <a:latin typeface="Arial Narrow" pitchFamily="34" charset="0"/>
              </a:rPr>
              <a:t>de alojamiento para la policía nacional en la ejecución de tareas de la fuerza conjunta a fin de ofrecer seguridad y tranquilidad a la ciudadanía así como adelantar programas de prevención de la drogadicción dirigido a niños, niñas, adolescentes y jóvenes.</a:t>
            </a:r>
          </a:p>
          <a:p>
            <a:pPr>
              <a:buFont typeface="Wingdings" panose="05000000000000000000" pitchFamily="2" charset="2"/>
              <a:buChar char="Ø"/>
            </a:pPr>
            <a:r>
              <a:rPr lang="es-CO" sz="1500" dirty="0">
                <a:effectLst>
                  <a:outerShdw blurRad="38100" dist="38100" dir="2700000" algn="tl">
                    <a:srgbClr val="000000">
                      <a:alpha val="43137"/>
                    </a:srgbClr>
                  </a:outerShdw>
                </a:effectLst>
                <a:latin typeface="Arial Narrow" pitchFamily="34" charset="0"/>
              </a:rPr>
              <a:t>La Administración Municipal y la Gestora Social se unen a la campaña de Sensibilización No Más </a:t>
            </a:r>
            <a:r>
              <a:rPr lang="es-CO" sz="1500" dirty="0" err="1">
                <a:effectLst>
                  <a:outerShdw blurRad="38100" dist="38100" dir="2700000" algn="tl">
                    <a:srgbClr val="000000">
                      <a:alpha val="43137"/>
                    </a:srgbClr>
                  </a:outerShdw>
                </a:effectLst>
                <a:latin typeface="Arial Narrow" pitchFamily="34" charset="0"/>
              </a:rPr>
              <a:t>Bullying</a:t>
            </a:r>
            <a:r>
              <a:rPr lang="es-CO" sz="1500" dirty="0">
                <a:effectLst>
                  <a:outerShdw blurRad="38100" dist="38100" dir="2700000" algn="tl">
                    <a:srgbClr val="000000">
                      <a:alpha val="43137"/>
                    </a:srgbClr>
                  </a:outerShdw>
                </a:effectLst>
                <a:latin typeface="Arial Narrow" pitchFamily="34" charset="0"/>
              </a:rPr>
              <a:t> (Matoneo Escolar)  en las Instituciones Educativas</a:t>
            </a:r>
            <a:r>
              <a:rPr lang="es-CO" sz="1500" dirty="0" smtClean="0">
                <a:effectLst>
                  <a:outerShdw blurRad="38100" dist="38100" dir="2700000" algn="tl">
                    <a:srgbClr val="000000">
                      <a:alpha val="43137"/>
                    </a:srgbClr>
                  </a:outerShdw>
                </a:effectLst>
                <a:latin typeface="Arial Narrow" pitchFamily="34" charset="0"/>
              </a:rPr>
              <a:t>.</a:t>
            </a:r>
            <a:endParaRPr lang="es-CO" sz="1500" dirty="0">
              <a:effectLst>
                <a:outerShdw blurRad="38100" dist="38100" dir="2700000" algn="tl">
                  <a:srgbClr val="000000">
                    <a:alpha val="43137"/>
                  </a:srgbClr>
                </a:outerShdw>
              </a:effectLst>
              <a:latin typeface="Arial Narrow" pitchFamily="34" charset="0"/>
            </a:endParaRPr>
          </a:p>
        </p:txBody>
      </p:sp>
      <p:pic>
        <p:nvPicPr>
          <p:cNvPr id="4" name="Imagen 3"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8832" y="1018868"/>
            <a:ext cx="6543528" cy="2113484"/>
          </a:xfrm>
          <a:prstGeom prst="rect">
            <a:avLst/>
          </a:prstGeom>
        </p:spPr>
      </p:pic>
    </p:spTree>
    <p:extLst>
      <p:ext uri="{BB962C8B-B14F-4D97-AF65-F5344CB8AC3E}">
        <p14:creationId xmlns:p14="http://schemas.microsoft.com/office/powerpoint/2010/main" val="1616559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Intervención Alcalde Municipal</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2483768" y="5331425"/>
            <a:ext cx="4618856" cy="676672"/>
          </a:xfrm>
        </p:spPr>
        <p:txBody>
          <a:bodyPr/>
          <a:lstStyle/>
          <a:p>
            <a:pPr marL="0" indent="0" algn="r">
              <a:buNone/>
            </a:pPr>
            <a:r>
              <a:rPr lang="es-MX" dirty="0" smtClean="0">
                <a:effectLst>
                  <a:outerShdw blurRad="38100" dist="38100" dir="2700000" algn="tl">
                    <a:srgbClr val="000000">
                      <a:alpha val="43137"/>
                    </a:srgbClr>
                  </a:outerShdw>
                </a:effectLst>
                <a:latin typeface="Arial Narrow" pitchFamily="34" charset="0"/>
              </a:rPr>
              <a:t>Dr. </a:t>
            </a:r>
            <a:r>
              <a:rPr lang="es-MX" dirty="0" err="1" smtClean="0">
                <a:effectLst>
                  <a:outerShdw blurRad="38100" dist="38100" dir="2700000" algn="tl">
                    <a:srgbClr val="000000">
                      <a:alpha val="43137"/>
                    </a:srgbClr>
                  </a:outerShdw>
                </a:effectLst>
                <a:latin typeface="Arial Narrow" pitchFamily="34" charset="0"/>
              </a:rPr>
              <a:t>Teléforo</a:t>
            </a:r>
            <a:r>
              <a:rPr lang="es-MX" dirty="0" smtClean="0">
                <a:effectLst>
                  <a:outerShdw blurRad="38100" dist="38100" dir="2700000" algn="tl">
                    <a:srgbClr val="000000">
                      <a:alpha val="43137"/>
                    </a:srgbClr>
                  </a:outerShdw>
                </a:effectLst>
                <a:latin typeface="Arial Narrow" pitchFamily="34" charset="0"/>
              </a:rPr>
              <a:t> Bernal Velásquez</a:t>
            </a:r>
            <a:endParaRPr lang="es-ES" dirty="0">
              <a:effectLst>
                <a:outerShdw blurRad="38100" dist="38100" dir="2700000" algn="tl">
                  <a:srgbClr val="000000">
                    <a:alpha val="43137"/>
                  </a:srgbClr>
                </a:outerShdw>
              </a:effectLst>
              <a:latin typeface="Arial Narrow" pitchFamily="34" charset="0"/>
            </a:endParaRPr>
          </a:p>
        </p:txBody>
      </p:sp>
      <p:pic>
        <p:nvPicPr>
          <p:cNvPr id="4" name="Imagen 3"/>
          <p:cNvPicPr>
            <a:picLocks noChangeAspect="1"/>
          </p:cNvPicPr>
          <p:nvPr/>
        </p:nvPicPr>
        <p:blipFill rotWithShape="1">
          <a:blip r:embed="rId2"/>
          <a:srcRect l="9537" b="11503"/>
          <a:stretch/>
        </p:blipFill>
        <p:spPr>
          <a:xfrm>
            <a:off x="1763688" y="1412776"/>
            <a:ext cx="5225438" cy="3837812"/>
          </a:xfrm>
          <a:prstGeom prst="rect">
            <a:avLst/>
          </a:prstGeom>
          <a:ln>
            <a:noFill/>
          </a:ln>
          <a:effectLst>
            <a:outerShdw blurRad="292100" dist="139700" dir="2700000" algn="tl" rotWithShape="0">
              <a:srgbClr val="333333">
                <a:alpha val="65000"/>
              </a:srgbClr>
            </a:outerShdw>
          </a:effectLst>
        </p:spPr>
      </p:pic>
      <p:pic>
        <p:nvPicPr>
          <p:cNvPr id="6" name="Picture 3">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4653"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3817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Institucional</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Institucional</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1" name="Picture 3">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agen 15"/>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pic>
        <p:nvPicPr>
          <p:cNvPr id="1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9"/>
          <p:cNvSpPr/>
          <p:nvPr/>
        </p:nvSpPr>
        <p:spPr>
          <a:xfrm>
            <a:off x="230314" y="6539747"/>
            <a:ext cx="4572000" cy="276999"/>
          </a:xfrm>
          <a:prstGeom prst="rect">
            <a:avLst/>
          </a:prstGeom>
        </p:spPr>
        <p:txBody>
          <a:bodyPr>
            <a:spAutoFit/>
          </a:bodyPr>
          <a:lstStyle/>
          <a:p>
            <a:pPr>
              <a:defRPr/>
            </a:pPr>
            <a:r>
              <a:rPr lang="es-CO" sz="1200" dirty="0" err="1">
                <a:latin typeface="Arial Narrow" panose="020B0606020202030204" pitchFamily="34" charset="0"/>
              </a:rPr>
              <a:t>Ower</a:t>
            </a:r>
            <a:r>
              <a:rPr lang="es-CO" sz="1200" dirty="0">
                <a:latin typeface="Arial Narrow" panose="020B0606020202030204" pitchFamily="34" charset="0"/>
              </a:rPr>
              <a:t> Fernando Medina Molano  – </a:t>
            </a:r>
            <a:r>
              <a:rPr lang="es-CO" sz="1200" dirty="0" smtClean="0">
                <a:latin typeface="Arial Narrow" panose="020B0606020202030204" pitchFamily="34" charset="0"/>
              </a:rPr>
              <a:t>Sec. de </a:t>
            </a:r>
            <a:r>
              <a:rPr lang="es-CO" sz="1200" dirty="0">
                <a:latin typeface="Arial Narrow" panose="020B0606020202030204" pitchFamily="34" charset="0"/>
              </a:rPr>
              <a:t>Gobierno y Servicios </a:t>
            </a:r>
            <a:r>
              <a:rPr lang="es-CO" sz="1200" dirty="0" err="1">
                <a:latin typeface="Arial Narrow" panose="020B0606020202030204" pitchFamily="34" charset="0"/>
              </a:rPr>
              <a:t>Admis</a:t>
            </a:r>
            <a:r>
              <a:rPr lang="es-CO" sz="1200" dirty="0" smtClean="0">
                <a:latin typeface="Arial Narrow" panose="020B0606020202030204" pitchFamily="34" charset="0"/>
              </a:rPr>
              <a:t>.</a:t>
            </a:r>
            <a:endParaRPr lang="es-CO" sz="1200" dirty="0">
              <a:latin typeface="Arial Narrow" panose="020B0606020202030204" pitchFamily="34" charset="0"/>
            </a:endParaRPr>
          </a:p>
        </p:txBody>
      </p:sp>
      <p:sp>
        <p:nvSpPr>
          <p:cNvPr id="22" name="2 Marcador de contenido"/>
          <p:cNvSpPr txBox="1">
            <a:spLocks/>
          </p:cNvSpPr>
          <p:nvPr/>
        </p:nvSpPr>
        <p:spPr>
          <a:xfrm>
            <a:off x="217652" y="6139903"/>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Justicia y Seguridad</a:t>
            </a:r>
            <a:endParaRPr lang="es-CO" dirty="0">
              <a:effectLst>
                <a:outerShdw blurRad="38100" dist="38100" dir="2700000" algn="tl">
                  <a:srgbClr val="000000">
                    <a:alpha val="43137"/>
                  </a:srgbClr>
                </a:outerShdw>
              </a:effectLst>
              <a:latin typeface="Arial Narrow" pitchFamily="34" charset="0"/>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1224" y="1035801"/>
            <a:ext cx="5019048" cy="502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8197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44624"/>
            <a:ext cx="8229600" cy="864096"/>
          </a:xfrm>
        </p:spPr>
        <p:txBody>
          <a:bodyPr>
            <a:normAutofit/>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Institucional</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Económico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rgbClr val="FFFF00"/>
                </a:solidFill>
                <a:effectLst>
                  <a:outerShdw blurRad="38100" dist="38100" dir="2700000" algn="tl">
                    <a:srgbClr val="000000">
                      <a:alpha val="43137"/>
                    </a:srgbClr>
                  </a:outerShdw>
                </a:effectLst>
                <a:latin typeface="Arial Narrow" pitchFamily="34" charset="0"/>
              </a:rPr>
              <a:t>Institucional</a:t>
            </a:r>
            <a:endParaRPr lang="es-ES" sz="1050" dirty="0">
              <a:solidFill>
                <a:srgbClr val="FFFF00"/>
              </a:solidFill>
              <a:effectLst>
                <a:outerShdw blurRad="38100" dist="38100" dir="2700000" algn="tl">
                  <a:srgbClr val="000000">
                    <a:alpha val="43137"/>
                  </a:srgbClr>
                </a:outerShdw>
              </a:effectLst>
              <a:latin typeface="Arial Narrow" pitchFamily="34" charset="0"/>
            </a:endParaRPr>
          </a:p>
        </p:txBody>
      </p:sp>
      <p:pic>
        <p:nvPicPr>
          <p:cNvPr id="13" name="Imagen 12"/>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16" name="Imagen 15"/>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pic>
        <p:nvPicPr>
          <p:cNvPr id="19"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9"/>
          <p:cNvSpPr/>
          <p:nvPr/>
        </p:nvSpPr>
        <p:spPr>
          <a:xfrm>
            <a:off x="230314" y="6539747"/>
            <a:ext cx="4572000" cy="276999"/>
          </a:xfrm>
          <a:prstGeom prst="rect">
            <a:avLst/>
          </a:prstGeom>
        </p:spPr>
        <p:txBody>
          <a:bodyPr>
            <a:spAutoFit/>
          </a:bodyPr>
          <a:lstStyle/>
          <a:p>
            <a:pPr>
              <a:defRPr/>
            </a:pPr>
            <a:r>
              <a:rPr lang="es-CO" sz="1200" dirty="0" err="1">
                <a:latin typeface="Arial Narrow" panose="020B0606020202030204" pitchFamily="34" charset="0"/>
              </a:rPr>
              <a:t>Ower</a:t>
            </a:r>
            <a:r>
              <a:rPr lang="es-CO" sz="1200" dirty="0">
                <a:latin typeface="Arial Narrow" panose="020B0606020202030204" pitchFamily="34" charset="0"/>
              </a:rPr>
              <a:t> Fernando Medina Molano  – </a:t>
            </a:r>
            <a:r>
              <a:rPr lang="es-CO" sz="1200" dirty="0" smtClean="0">
                <a:latin typeface="Arial Narrow" panose="020B0606020202030204" pitchFamily="34" charset="0"/>
              </a:rPr>
              <a:t>Sec. de </a:t>
            </a:r>
            <a:r>
              <a:rPr lang="es-CO" sz="1200" dirty="0">
                <a:latin typeface="Arial Narrow" panose="020B0606020202030204" pitchFamily="34" charset="0"/>
              </a:rPr>
              <a:t>Gobierno y Servicios </a:t>
            </a:r>
            <a:r>
              <a:rPr lang="es-CO" sz="1200" dirty="0" err="1">
                <a:latin typeface="Arial Narrow" panose="020B0606020202030204" pitchFamily="34" charset="0"/>
              </a:rPr>
              <a:t>Admis</a:t>
            </a:r>
            <a:r>
              <a:rPr lang="es-CO" sz="1200" dirty="0" smtClean="0">
                <a:latin typeface="Arial Narrow" panose="020B0606020202030204" pitchFamily="34" charset="0"/>
              </a:rPr>
              <a:t>.</a:t>
            </a:r>
            <a:endParaRPr lang="es-CO" sz="1200" dirty="0">
              <a:latin typeface="Arial Narrow" panose="020B0606020202030204" pitchFamily="34" charset="0"/>
            </a:endParaRPr>
          </a:p>
        </p:txBody>
      </p:sp>
      <p:sp>
        <p:nvSpPr>
          <p:cNvPr id="22" name="2 Marcador de contenido"/>
          <p:cNvSpPr txBox="1">
            <a:spLocks/>
          </p:cNvSpPr>
          <p:nvPr/>
        </p:nvSpPr>
        <p:spPr>
          <a:xfrm>
            <a:off x="217652" y="6139903"/>
            <a:ext cx="4032448" cy="5455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Desarrollo Comunitario</a:t>
            </a:r>
            <a:endParaRPr lang="es-CO" dirty="0">
              <a:effectLst>
                <a:outerShdw blurRad="38100" dist="38100" dir="2700000" algn="tl">
                  <a:srgbClr val="000000">
                    <a:alpha val="43137"/>
                  </a:srgbClr>
                </a:outerShdw>
              </a:effectLst>
              <a:latin typeface="Arial Narrow" pitchFamily="34" charset="0"/>
            </a:endParaRPr>
          </a:p>
        </p:txBody>
      </p:sp>
      <p:sp>
        <p:nvSpPr>
          <p:cNvPr id="23" name="2 Marcador de contenido"/>
          <p:cNvSpPr>
            <a:spLocks noGrp="1"/>
          </p:cNvSpPr>
          <p:nvPr>
            <p:ph idx="1"/>
          </p:nvPr>
        </p:nvSpPr>
        <p:spPr>
          <a:xfrm>
            <a:off x="102012" y="3436778"/>
            <a:ext cx="8949680" cy="2296478"/>
          </a:xfrm>
        </p:spPr>
        <p:txBody>
          <a:bodyPr>
            <a:noAutofit/>
          </a:bodyPr>
          <a:lstStyle/>
          <a:p>
            <a:pPr marL="0" indent="0">
              <a:buNone/>
            </a:pPr>
            <a:r>
              <a:rPr lang="es-MX" sz="20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2000" dirty="0">
                <a:effectLst>
                  <a:outerShdw blurRad="38100" dist="38100" dir="2700000" algn="tl">
                    <a:srgbClr val="000000">
                      <a:alpha val="43137"/>
                    </a:srgbClr>
                  </a:outerShdw>
                </a:effectLst>
                <a:latin typeface="Arial Narrow" pitchFamily="34" charset="0"/>
              </a:rPr>
              <a:t>Capacitación e integración a las juntas de acción comunal del Municipio tanto en la zona urbana y rural dirigida a dignatarios presidentes vicepresidentes  tesoreros secretarios fiscales comisiones de trabajo conciliadores y elección de </a:t>
            </a:r>
            <a:r>
              <a:rPr lang="es-CO" sz="2000" dirty="0" smtClean="0">
                <a:effectLst>
                  <a:outerShdw blurRad="38100" dist="38100" dir="2700000" algn="tl">
                    <a:srgbClr val="000000">
                      <a:alpha val="43137"/>
                    </a:srgbClr>
                  </a:outerShdw>
                </a:effectLst>
                <a:latin typeface="Arial Narrow" pitchFamily="34" charset="0"/>
              </a:rPr>
              <a:t>dignatarios.</a:t>
            </a:r>
          </a:p>
          <a:p>
            <a:pPr>
              <a:buFont typeface="Wingdings" panose="05000000000000000000" pitchFamily="2" charset="2"/>
              <a:buChar char="Ø"/>
            </a:pPr>
            <a:r>
              <a:rPr lang="es-CO" sz="2000" dirty="0" smtClean="0">
                <a:effectLst>
                  <a:outerShdw blurRad="38100" dist="38100" dir="2700000" algn="tl">
                    <a:srgbClr val="000000">
                      <a:alpha val="43137"/>
                    </a:srgbClr>
                  </a:outerShdw>
                </a:effectLst>
                <a:latin typeface="Arial Narrow" pitchFamily="34" charset="0"/>
              </a:rPr>
              <a:t>Elección </a:t>
            </a:r>
            <a:r>
              <a:rPr lang="es-CO" sz="2000" dirty="0">
                <a:effectLst>
                  <a:outerShdw blurRad="38100" dist="38100" dir="2700000" algn="tl">
                    <a:srgbClr val="000000">
                      <a:alpha val="43137"/>
                    </a:srgbClr>
                  </a:outerShdw>
                </a:effectLst>
                <a:latin typeface="Arial Narrow" pitchFamily="34" charset="0"/>
              </a:rPr>
              <a:t>de veedores ciudadanos flamencos, Se realiza la conformación de la veeduría ciudadana para apoyar, acompañar y vigilar el desarrollo del proyecto del SPA el cual está beneficiando a la comunidad flamenca</a:t>
            </a:r>
            <a:r>
              <a:rPr lang="es-CO" sz="2000" dirty="0" smtClean="0">
                <a:effectLst>
                  <a:outerShdw blurRad="38100" dist="38100" dir="2700000" algn="tl">
                    <a:srgbClr val="000000">
                      <a:alpha val="43137"/>
                    </a:srgbClr>
                  </a:outerShdw>
                </a:effectLst>
                <a:latin typeface="Arial Narrow" pitchFamily="34" charset="0"/>
              </a:rPr>
              <a:t>.</a:t>
            </a:r>
          </a:p>
        </p:txBody>
      </p:sp>
      <p:pic>
        <p:nvPicPr>
          <p:cNvPr id="3" name="Imagen 2"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7192" y="1196752"/>
            <a:ext cx="6587176" cy="2160000"/>
          </a:xfrm>
          <a:prstGeom prst="rect">
            <a:avLst/>
          </a:prstGeom>
        </p:spPr>
      </p:pic>
      <p:pic>
        <p:nvPicPr>
          <p:cNvPr id="17"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9241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21" name="2 Marcador de contenido"/>
          <p:cNvSpPr txBox="1">
            <a:spLocks/>
          </p:cNvSpPr>
          <p:nvPr/>
        </p:nvSpPr>
        <p:spPr>
          <a:xfrm>
            <a:off x="171293" y="2348880"/>
            <a:ext cx="8899319"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s-CO" sz="4800" dirty="0" smtClean="0">
                <a:effectLst>
                  <a:outerShdw blurRad="38100" dist="38100" dir="2700000" algn="tl">
                    <a:srgbClr val="000000">
                      <a:alpha val="43137"/>
                    </a:srgbClr>
                  </a:outerShdw>
                </a:effectLst>
                <a:latin typeface="Arial Narrow" pitchFamily="34" charset="0"/>
              </a:rPr>
              <a:t>Hospital Nuestra Señora de Fátima</a:t>
            </a:r>
          </a:p>
          <a:p>
            <a:pPr>
              <a:buFont typeface="Wingdings" panose="05000000000000000000" pitchFamily="2" charset="2"/>
              <a:buChar char="Ø"/>
            </a:pPr>
            <a:r>
              <a:rPr lang="es-CO" sz="4800" dirty="0" smtClean="0">
                <a:effectLst>
                  <a:outerShdw blurRad="38100" dist="38100" dir="2700000" algn="tl">
                    <a:srgbClr val="000000">
                      <a:alpha val="43137"/>
                    </a:srgbClr>
                  </a:outerShdw>
                </a:effectLst>
                <a:latin typeface="Arial Narrow" pitchFamily="34" charset="0"/>
              </a:rPr>
              <a:t>ESPUFLAN E.S.P. </a:t>
            </a:r>
          </a:p>
          <a:p>
            <a:pPr>
              <a:buFont typeface="Wingdings" panose="05000000000000000000" pitchFamily="2" charset="2"/>
              <a:buChar char="Ø"/>
            </a:pPr>
            <a:endParaRPr lang="es-CO" sz="4800" dirty="0" smtClean="0">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11895744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0" y="824012"/>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 Marcador de contenido"/>
          <p:cNvSpPr>
            <a:spLocks noGrp="1"/>
          </p:cNvSpPr>
          <p:nvPr>
            <p:ph idx="1"/>
          </p:nvPr>
        </p:nvSpPr>
        <p:spPr>
          <a:xfrm>
            <a:off x="47932" y="6139903"/>
            <a:ext cx="4710419" cy="676672"/>
          </a:xfrm>
        </p:spPr>
        <p:txBody>
          <a:bodyPr>
            <a:normAutofit fontScale="92500"/>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Hospital Nuestra Señora de Fátima</a:t>
            </a:r>
            <a:endParaRPr lang="es-ES" sz="2800" dirty="0">
              <a:effectLst>
                <a:outerShdw blurRad="38100" dist="38100" dir="2700000" algn="tl">
                  <a:srgbClr val="000000">
                    <a:alpha val="43137"/>
                  </a:srgbClr>
                </a:outerShdw>
              </a:effectLst>
              <a:latin typeface="Arial Narrow" pitchFamily="34" charset="0"/>
            </a:endParaRP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2" name="Rectángulo 1"/>
          <p:cNvSpPr/>
          <p:nvPr/>
        </p:nvSpPr>
        <p:spPr>
          <a:xfrm>
            <a:off x="77831" y="6528710"/>
            <a:ext cx="4572000" cy="353943"/>
          </a:xfrm>
          <a:prstGeom prst="rect">
            <a:avLst/>
          </a:prstGeom>
        </p:spPr>
        <p:txBody>
          <a:bodyPr>
            <a:spAutoFit/>
          </a:bodyPr>
          <a:lstStyle/>
          <a:p>
            <a:pPr>
              <a:defRPr/>
            </a:pPr>
            <a:r>
              <a:rPr lang="es-CO" sz="1700" dirty="0">
                <a:latin typeface="Arial Narrow" panose="020B0606020202030204" pitchFamily="34" charset="0"/>
              </a:rPr>
              <a:t>Álvaro Sánchez Gutiérrez– Gerente </a:t>
            </a:r>
            <a:r>
              <a:rPr lang="es-CO" sz="1700" dirty="0" smtClean="0">
                <a:latin typeface="Arial Narrow" panose="020B0606020202030204" pitchFamily="34" charset="0"/>
              </a:rPr>
              <a:t>General</a:t>
            </a:r>
            <a:endParaRPr lang="es-CO" sz="1700" dirty="0"/>
          </a:p>
        </p:txBody>
      </p:sp>
      <p:sp>
        <p:nvSpPr>
          <p:cNvPr id="8" name="2 Marcador de contenido"/>
          <p:cNvSpPr txBox="1">
            <a:spLocks/>
          </p:cNvSpPr>
          <p:nvPr/>
        </p:nvSpPr>
        <p:spPr>
          <a:xfrm>
            <a:off x="1033264" y="836712"/>
            <a:ext cx="7139136"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CO" sz="2800" dirty="0" smtClean="0">
                <a:effectLst>
                  <a:outerShdw blurRad="38100" dist="38100" dir="2700000" algn="tl">
                    <a:srgbClr val="000000">
                      <a:alpha val="43137"/>
                    </a:srgbClr>
                  </a:outerShdw>
                </a:effectLst>
                <a:latin typeface="Arial Narrow" pitchFamily="34" charset="0"/>
              </a:rPr>
              <a:t>Informe Hospital Nuestra Señora de Fátima - 2013</a:t>
            </a:r>
          </a:p>
        </p:txBody>
      </p:sp>
      <p:pic>
        <p:nvPicPr>
          <p:cNvPr id="716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1358" b="1511"/>
          <a:stretch/>
        </p:blipFill>
        <p:spPr bwMode="auto">
          <a:xfrm>
            <a:off x="1979712" y="1579877"/>
            <a:ext cx="5400600" cy="386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7404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0" y="824012"/>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 Marcador de contenido"/>
          <p:cNvSpPr>
            <a:spLocks noGrp="1"/>
          </p:cNvSpPr>
          <p:nvPr>
            <p:ph idx="1"/>
          </p:nvPr>
        </p:nvSpPr>
        <p:spPr>
          <a:xfrm>
            <a:off x="47932" y="6139903"/>
            <a:ext cx="4710419" cy="676672"/>
          </a:xfrm>
        </p:spPr>
        <p:txBody>
          <a:bodyPr>
            <a:normAutofit fontScale="92500"/>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Hospital Nuestra Señora de Fátima</a:t>
            </a:r>
            <a:endParaRPr lang="es-ES" sz="2800" dirty="0">
              <a:effectLst>
                <a:outerShdw blurRad="38100" dist="38100" dir="2700000" algn="tl">
                  <a:srgbClr val="000000">
                    <a:alpha val="43137"/>
                  </a:srgbClr>
                </a:outerShdw>
              </a:effectLst>
              <a:latin typeface="Arial Narrow" pitchFamily="34" charset="0"/>
            </a:endParaRP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2" name="Rectángulo 1"/>
          <p:cNvSpPr/>
          <p:nvPr/>
        </p:nvSpPr>
        <p:spPr>
          <a:xfrm>
            <a:off x="77831" y="6528710"/>
            <a:ext cx="4572000" cy="353943"/>
          </a:xfrm>
          <a:prstGeom prst="rect">
            <a:avLst/>
          </a:prstGeom>
        </p:spPr>
        <p:txBody>
          <a:bodyPr>
            <a:spAutoFit/>
          </a:bodyPr>
          <a:lstStyle/>
          <a:p>
            <a:pPr>
              <a:defRPr/>
            </a:pPr>
            <a:r>
              <a:rPr lang="es-CO" sz="1700" dirty="0">
                <a:latin typeface="Arial Narrow" panose="020B0606020202030204" pitchFamily="34" charset="0"/>
              </a:rPr>
              <a:t>Álvaro Sánchez Gutiérrez– Gerente </a:t>
            </a:r>
            <a:r>
              <a:rPr lang="es-CO" sz="1700" dirty="0" smtClean="0">
                <a:latin typeface="Arial Narrow" panose="020B0606020202030204" pitchFamily="34" charset="0"/>
              </a:rPr>
              <a:t>General</a:t>
            </a:r>
            <a:endParaRPr lang="es-CO" sz="1700" dirty="0"/>
          </a:p>
        </p:txBody>
      </p:sp>
      <p:pic>
        <p:nvPicPr>
          <p:cNvPr id="7" name="Imagen 6"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337" y="1509771"/>
            <a:ext cx="7440063" cy="4258269"/>
          </a:xfrm>
          <a:prstGeom prst="rect">
            <a:avLst/>
          </a:prstGeom>
        </p:spPr>
      </p:pic>
      <p:sp>
        <p:nvSpPr>
          <p:cNvPr id="16" name="2 Marcador de contenido"/>
          <p:cNvSpPr txBox="1">
            <a:spLocks/>
          </p:cNvSpPr>
          <p:nvPr/>
        </p:nvSpPr>
        <p:spPr>
          <a:xfrm>
            <a:off x="1979712" y="808112"/>
            <a:ext cx="7139136"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s-CO" sz="2800" dirty="0" smtClean="0">
                <a:effectLst>
                  <a:outerShdw blurRad="38100" dist="38100" dir="2700000" algn="tl">
                    <a:srgbClr val="000000">
                      <a:alpha val="43137"/>
                    </a:srgbClr>
                  </a:outerShdw>
                </a:effectLst>
                <a:latin typeface="Arial Narrow" pitchFamily="34" charset="0"/>
              </a:rPr>
              <a:t>Informe - 2013</a:t>
            </a:r>
          </a:p>
        </p:txBody>
      </p:sp>
    </p:spTree>
    <p:extLst>
      <p:ext uri="{BB962C8B-B14F-4D97-AF65-F5344CB8AC3E}">
        <p14:creationId xmlns:p14="http://schemas.microsoft.com/office/powerpoint/2010/main" val="20271520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0" y="824012"/>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 Marcador de contenido"/>
          <p:cNvSpPr>
            <a:spLocks noGrp="1"/>
          </p:cNvSpPr>
          <p:nvPr>
            <p:ph idx="1"/>
          </p:nvPr>
        </p:nvSpPr>
        <p:spPr>
          <a:xfrm>
            <a:off x="47932" y="6139903"/>
            <a:ext cx="4710419" cy="676672"/>
          </a:xfrm>
        </p:spPr>
        <p:txBody>
          <a:bodyPr>
            <a:normAutofit fontScale="92500"/>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Hospital Nuestra Señora de Fátima</a:t>
            </a:r>
            <a:endParaRPr lang="es-ES" sz="2800" dirty="0">
              <a:effectLst>
                <a:outerShdw blurRad="38100" dist="38100" dir="2700000" algn="tl">
                  <a:srgbClr val="000000">
                    <a:alpha val="43137"/>
                  </a:srgbClr>
                </a:outerShdw>
              </a:effectLst>
              <a:latin typeface="Arial Narrow" pitchFamily="34" charset="0"/>
            </a:endParaRP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2" name="Rectángulo 1"/>
          <p:cNvSpPr/>
          <p:nvPr/>
        </p:nvSpPr>
        <p:spPr>
          <a:xfrm>
            <a:off x="77831" y="6528710"/>
            <a:ext cx="4572000" cy="353943"/>
          </a:xfrm>
          <a:prstGeom prst="rect">
            <a:avLst/>
          </a:prstGeom>
        </p:spPr>
        <p:txBody>
          <a:bodyPr>
            <a:spAutoFit/>
          </a:bodyPr>
          <a:lstStyle/>
          <a:p>
            <a:pPr>
              <a:defRPr/>
            </a:pPr>
            <a:r>
              <a:rPr lang="es-CO" sz="1700" dirty="0">
                <a:latin typeface="Arial Narrow" panose="020B0606020202030204" pitchFamily="34" charset="0"/>
              </a:rPr>
              <a:t>Álvaro Sánchez Gutiérrez– Gerente </a:t>
            </a:r>
            <a:r>
              <a:rPr lang="es-CO" sz="1700" dirty="0" smtClean="0">
                <a:latin typeface="Arial Narrow" panose="020B0606020202030204" pitchFamily="34" charset="0"/>
              </a:rPr>
              <a:t>General</a:t>
            </a:r>
            <a:endParaRPr lang="es-CO" sz="1700" dirty="0"/>
          </a:p>
        </p:txBody>
      </p:sp>
      <p:pic>
        <p:nvPicPr>
          <p:cNvPr id="3" name="Imagen 2"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628800"/>
            <a:ext cx="7859633" cy="3989040"/>
          </a:xfrm>
          <a:prstGeom prst="rect">
            <a:avLst/>
          </a:prstGeom>
        </p:spPr>
      </p:pic>
      <p:sp>
        <p:nvSpPr>
          <p:cNvPr id="10" name="2 Marcador de contenido"/>
          <p:cNvSpPr txBox="1">
            <a:spLocks/>
          </p:cNvSpPr>
          <p:nvPr/>
        </p:nvSpPr>
        <p:spPr>
          <a:xfrm>
            <a:off x="1979712" y="808112"/>
            <a:ext cx="7139136"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s-CO" sz="2800" dirty="0" smtClean="0">
                <a:effectLst>
                  <a:outerShdw blurRad="38100" dist="38100" dir="2700000" algn="tl">
                    <a:srgbClr val="000000">
                      <a:alpha val="43137"/>
                    </a:srgbClr>
                  </a:outerShdw>
                </a:effectLst>
                <a:latin typeface="Arial Narrow" pitchFamily="34" charset="0"/>
              </a:rPr>
              <a:t>Informe - 2013</a:t>
            </a:r>
          </a:p>
        </p:txBody>
      </p:sp>
    </p:spTree>
    <p:extLst>
      <p:ext uri="{BB962C8B-B14F-4D97-AF65-F5344CB8AC3E}">
        <p14:creationId xmlns:p14="http://schemas.microsoft.com/office/powerpoint/2010/main" val="7476351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0" y="824012"/>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 Marcador de contenido"/>
          <p:cNvSpPr>
            <a:spLocks noGrp="1"/>
          </p:cNvSpPr>
          <p:nvPr>
            <p:ph idx="1"/>
          </p:nvPr>
        </p:nvSpPr>
        <p:spPr>
          <a:xfrm>
            <a:off x="47932" y="6139903"/>
            <a:ext cx="4710419" cy="676672"/>
          </a:xfrm>
        </p:spPr>
        <p:txBody>
          <a:bodyPr>
            <a:normAutofit fontScale="92500"/>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Hospital Nuestra Señora de Fátima</a:t>
            </a:r>
            <a:endParaRPr lang="es-ES" sz="2800" dirty="0">
              <a:effectLst>
                <a:outerShdw blurRad="38100" dist="38100" dir="2700000" algn="tl">
                  <a:srgbClr val="000000">
                    <a:alpha val="43137"/>
                  </a:srgbClr>
                </a:outerShdw>
              </a:effectLst>
              <a:latin typeface="Arial Narrow" pitchFamily="34" charset="0"/>
            </a:endParaRP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2" name="Rectángulo 1"/>
          <p:cNvSpPr/>
          <p:nvPr/>
        </p:nvSpPr>
        <p:spPr>
          <a:xfrm>
            <a:off x="77831" y="6528710"/>
            <a:ext cx="4572000" cy="353943"/>
          </a:xfrm>
          <a:prstGeom prst="rect">
            <a:avLst/>
          </a:prstGeom>
        </p:spPr>
        <p:txBody>
          <a:bodyPr>
            <a:spAutoFit/>
          </a:bodyPr>
          <a:lstStyle/>
          <a:p>
            <a:pPr>
              <a:defRPr/>
            </a:pPr>
            <a:r>
              <a:rPr lang="es-CO" sz="1700" dirty="0">
                <a:latin typeface="Arial Narrow" panose="020B0606020202030204" pitchFamily="34" charset="0"/>
              </a:rPr>
              <a:t>Álvaro Sánchez Gutiérrez– Gerente </a:t>
            </a:r>
            <a:r>
              <a:rPr lang="es-CO" sz="1700" dirty="0" smtClean="0">
                <a:latin typeface="Arial Narrow" panose="020B0606020202030204" pitchFamily="34" charset="0"/>
              </a:rPr>
              <a:t>General</a:t>
            </a:r>
            <a:endParaRPr lang="es-CO" sz="1700" dirty="0"/>
          </a:p>
        </p:txBody>
      </p:sp>
      <p:pic>
        <p:nvPicPr>
          <p:cNvPr id="4" name="Imagen 3"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5" y="1412776"/>
            <a:ext cx="6463157" cy="4608512"/>
          </a:xfrm>
          <a:prstGeom prst="rect">
            <a:avLst/>
          </a:prstGeom>
        </p:spPr>
      </p:pic>
      <p:sp>
        <p:nvSpPr>
          <p:cNvPr id="10" name="2 Marcador de contenido"/>
          <p:cNvSpPr txBox="1">
            <a:spLocks/>
          </p:cNvSpPr>
          <p:nvPr/>
        </p:nvSpPr>
        <p:spPr>
          <a:xfrm>
            <a:off x="1979712" y="808112"/>
            <a:ext cx="7139136"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s-CO" sz="2800" dirty="0" smtClean="0">
                <a:effectLst>
                  <a:outerShdw blurRad="38100" dist="38100" dir="2700000" algn="tl">
                    <a:srgbClr val="000000">
                      <a:alpha val="43137"/>
                    </a:srgbClr>
                  </a:outerShdw>
                </a:effectLst>
                <a:latin typeface="Arial Narrow" pitchFamily="34" charset="0"/>
              </a:rPr>
              <a:t>Informe - 2013</a:t>
            </a:r>
          </a:p>
        </p:txBody>
      </p:sp>
    </p:spTree>
    <p:extLst>
      <p:ext uri="{BB962C8B-B14F-4D97-AF65-F5344CB8AC3E}">
        <p14:creationId xmlns:p14="http://schemas.microsoft.com/office/powerpoint/2010/main" val="27759508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0" y="824012"/>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 Marcador de contenido"/>
          <p:cNvSpPr>
            <a:spLocks noGrp="1"/>
          </p:cNvSpPr>
          <p:nvPr>
            <p:ph idx="1"/>
          </p:nvPr>
        </p:nvSpPr>
        <p:spPr>
          <a:xfrm>
            <a:off x="47932" y="6139903"/>
            <a:ext cx="4710419" cy="676672"/>
          </a:xfrm>
        </p:spPr>
        <p:txBody>
          <a:bodyPr>
            <a:normAutofit fontScale="92500"/>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Hospital Nuestra Señora de Fátima</a:t>
            </a:r>
            <a:endParaRPr lang="es-ES" sz="2800" dirty="0">
              <a:effectLst>
                <a:outerShdw blurRad="38100" dist="38100" dir="2700000" algn="tl">
                  <a:srgbClr val="000000">
                    <a:alpha val="43137"/>
                  </a:srgbClr>
                </a:outerShdw>
              </a:effectLst>
              <a:latin typeface="Arial Narrow" pitchFamily="34" charset="0"/>
            </a:endParaRP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2" name="Rectángulo 1"/>
          <p:cNvSpPr/>
          <p:nvPr/>
        </p:nvSpPr>
        <p:spPr>
          <a:xfrm>
            <a:off x="77831" y="6528710"/>
            <a:ext cx="4572000" cy="353943"/>
          </a:xfrm>
          <a:prstGeom prst="rect">
            <a:avLst/>
          </a:prstGeom>
        </p:spPr>
        <p:txBody>
          <a:bodyPr>
            <a:spAutoFit/>
          </a:bodyPr>
          <a:lstStyle/>
          <a:p>
            <a:pPr>
              <a:defRPr/>
            </a:pPr>
            <a:r>
              <a:rPr lang="es-CO" sz="1700" dirty="0">
                <a:latin typeface="Arial Narrow" panose="020B0606020202030204" pitchFamily="34" charset="0"/>
              </a:rPr>
              <a:t>Álvaro Sánchez Gutiérrez– Gerente </a:t>
            </a:r>
            <a:r>
              <a:rPr lang="es-CO" sz="1700" dirty="0" smtClean="0">
                <a:latin typeface="Arial Narrow" panose="020B0606020202030204" pitchFamily="34" charset="0"/>
              </a:rPr>
              <a:t>General</a:t>
            </a:r>
            <a:endParaRPr lang="es-CO" sz="1700" dirty="0"/>
          </a:p>
        </p:txBody>
      </p:sp>
      <p:sp>
        <p:nvSpPr>
          <p:cNvPr id="8" name="2 Marcador de contenido"/>
          <p:cNvSpPr txBox="1">
            <a:spLocks/>
          </p:cNvSpPr>
          <p:nvPr/>
        </p:nvSpPr>
        <p:spPr>
          <a:xfrm>
            <a:off x="1979712" y="808112"/>
            <a:ext cx="7139136"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s-CO" sz="2800" dirty="0" smtClean="0">
                <a:effectLst>
                  <a:outerShdw blurRad="38100" dist="38100" dir="2700000" algn="tl">
                    <a:srgbClr val="000000">
                      <a:alpha val="43137"/>
                    </a:srgbClr>
                  </a:outerShdw>
                </a:effectLst>
                <a:latin typeface="Arial Narrow" pitchFamily="34" charset="0"/>
              </a:rPr>
              <a:t>Informe - 2013</a:t>
            </a:r>
          </a:p>
        </p:txBody>
      </p:sp>
      <p:pic>
        <p:nvPicPr>
          <p:cNvPr id="5" name="Imagen 4"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123" y="4843383"/>
            <a:ext cx="6573416" cy="1204420"/>
          </a:xfrm>
          <a:prstGeom prst="rect">
            <a:avLst/>
          </a:prstGeom>
        </p:spPr>
      </p:pic>
      <p:pic>
        <p:nvPicPr>
          <p:cNvPr id="6" name="Imagen 5"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197" y="1297527"/>
            <a:ext cx="5934019" cy="3381010"/>
          </a:xfrm>
          <a:prstGeom prst="rect">
            <a:avLst/>
          </a:prstGeom>
        </p:spPr>
      </p:pic>
    </p:spTree>
    <p:extLst>
      <p:ext uri="{BB962C8B-B14F-4D97-AF65-F5344CB8AC3E}">
        <p14:creationId xmlns:p14="http://schemas.microsoft.com/office/powerpoint/2010/main" val="14172981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a:spLocks noGrp="1"/>
          </p:cNvSpPr>
          <p:nvPr>
            <p:ph idx="1"/>
          </p:nvPr>
        </p:nvSpPr>
        <p:spPr>
          <a:xfrm>
            <a:off x="47932" y="6139903"/>
            <a:ext cx="4710419" cy="676672"/>
          </a:xfrm>
        </p:spPr>
        <p:txBody>
          <a:bodyPr>
            <a:normAutofit fontScale="92500"/>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Hospital Nuestra Señora de Fátima</a:t>
            </a:r>
            <a:endParaRPr lang="es-ES" sz="2800" dirty="0">
              <a:effectLst>
                <a:outerShdw blurRad="38100" dist="38100" dir="2700000" algn="tl">
                  <a:srgbClr val="000000">
                    <a:alpha val="43137"/>
                  </a:srgbClr>
                </a:outerShdw>
              </a:effectLst>
              <a:latin typeface="Arial Narrow" pitchFamily="34" charset="0"/>
            </a:endParaRPr>
          </a:p>
        </p:txBody>
      </p:sp>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2" name="Rectángulo 1"/>
          <p:cNvSpPr/>
          <p:nvPr/>
        </p:nvSpPr>
        <p:spPr>
          <a:xfrm>
            <a:off x="77831" y="6528710"/>
            <a:ext cx="4572000" cy="353943"/>
          </a:xfrm>
          <a:prstGeom prst="rect">
            <a:avLst/>
          </a:prstGeom>
        </p:spPr>
        <p:txBody>
          <a:bodyPr>
            <a:spAutoFit/>
          </a:bodyPr>
          <a:lstStyle/>
          <a:p>
            <a:pPr>
              <a:defRPr/>
            </a:pPr>
            <a:r>
              <a:rPr lang="es-CO" sz="1700" dirty="0">
                <a:latin typeface="Arial Narrow" panose="020B0606020202030204" pitchFamily="34" charset="0"/>
              </a:rPr>
              <a:t>Álvaro Sánchez Gutiérrez– Gerente </a:t>
            </a:r>
            <a:r>
              <a:rPr lang="es-CO" sz="1700" dirty="0" smtClean="0">
                <a:latin typeface="Arial Narrow" panose="020B0606020202030204" pitchFamily="34" charset="0"/>
              </a:rPr>
              <a:t>General</a:t>
            </a:r>
            <a:endParaRPr lang="es-CO" sz="1700" dirty="0"/>
          </a:p>
        </p:txBody>
      </p:sp>
      <p:sp>
        <p:nvSpPr>
          <p:cNvPr id="10" name="2 Marcador de contenido"/>
          <p:cNvSpPr txBox="1">
            <a:spLocks/>
          </p:cNvSpPr>
          <p:nvPr/>
        </p:nvSpPr>
        <p:spPr>
          <a:xfrm>
            <a:off x="68143" y="972261"/>
            <a:ext cx="9010687" cy="50930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MX" sz="1800" b="1" dirty="0" smtClean="0">
                <a:effectLst>
                  <a:outerShdw blurRad="38100" dist="38100" dir="2700000" algn="tl">
                    <a:srgbClr val="000000">
                      <a:alpha val="43137"/>
                    </a:srgbClr>
                  </a:outerShdw>
                </a:effectLst>
                <a:latin typeface="Arial Narrow" pitchFamily="34" charset="0"/>
              </a:rPr>
              <a:t>Actividades Relevantes: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Promedio </a:t>
            </a:r>
            <a:r>
              <a:rPr lang="es-CO" sz="1800" dirty="0">
                <a:effectLst>
                  <a:outerShdw blurRad="38100" dist="38100" dir="2700000" algn="tl">
                    <a:srgbClr val="000000">
                      <a:alpha val="43137"/>
                    </a:srgbClr>
                  </a:outerShdw>
                </a:effectLst>
                <a:latin typeface="Arial Narrow" pitchFamily="34" charset="0"/>
              </a:rPr>
              <a:t>de 60 citas para consulta </a:t>
            </a:r>
            <a:r>
              <a:rPr lang="es-CO" sz="1800" dirty="0" smtClean="0">
                <a:effectLst>
                  <a:outerShdw blurRad="38100" dist="38100" dir="2700000" algn="tl">
                    <a:srgbClr val="000000">
                      <a:alpha val="43137"/>
                    </a:srgbClr>
                  </a:outerShdw>
                </a:effectLst>
                <a:latin typeface="Arial Narrow" pitchFamily="34" charset="0"/>
              </a:rPr>
              <a:t>externa.</a:t>
            </a:r>
            <a:endParaRPr lang="es-CO" sz="1800"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Se habilitó </a:t>
            </a:r>
            <a:r>
              <a:rPr lang="es-CO" sz="1800" dirty="0">
                <a:effectLst>
                  <a:outerShdw blurRad="38100" dist="38100" dir="2700000" algn="tl">
                    <a:srgbClr val="000000">
                      <a:alpha val="43137"/>
                    </a:srgbClr>
                  </a:outerShdw>
                </a:effectLst>
                <a:latin typeface="Arial Narrow" pitchFamily="34" charset="0"/>
              </a:rPr>
              <a:t>consultorio odontológico los días sábados y se amplió la cobertura  para la atención.</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Se </a:t>
            </a:r>
            <a:r>
              <a:rPr lang="es-CO" sz="1800" dirty="0">
                <a:effectLst>
                  <a:outerShdw blurRad="38100" dist="38100" dir="2700000" algn="tl">
                    <a:srgbClr val="000000">
                      <a:alpha val="43137"/>
                    </a:srgbClr>
                  </a:outerShdw>
                </a:effectLst>
                <a:latin typeface="Arial Narrow" pitchFamily="34" charset="0"/>
              </a:rPr>
              <a:t>amplió la cobertura de la asignación de citas para la población del área </a:t>
            </a:r>
            <a:r>
              <a:rPr lang="es-CO" sz="1800" dirty="0" smtClean="0">
                <a:effectLst>
                  <a:outerShdw blurRad="38100" dist="38100" dir="2700000" algn="tl">
                    <a:srgbClr val="000000">
                      <a:alpha val="43137"/>
                    </a:srgbClr>
                  </a:outerShdw>
                </a:effectLst>
                <a:latin typeface="Arial Narrow" pitchFamily="34" charset="0"/>
              </a:rPr>
              <a:t>rural.</a:t>
            </a:r>
            <a:endParaRPr lang="es-CO" sz="1800"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Cumplimiento </a:t>
            </a:r>
            <a:r>
              <a:rPr lang="es-CO" sz="1800" dirty="0">
                <a:effectLst>
                  <a:outerShdw blurRad="38100" dist="38100" dir="2700000" algn="tl">
                    <a:srgbClr val="000000">
                      <a:alpha val="43137"/>
                    </a:srgbClr>
                  </a:outerShdw>
                </a:effectLst>
                <a:latin typeface="Arial Narrow" pitchFamily="34" charset="0"/>
              </a:rPr>
              <a:t>de los informes </a:t>
            </a:r>
            <a:r>
              <a:rPr lang="es-CO" sz="1800" dirty="0" smtClean="0">
                <a:effectLst>
                  <a:outerShdw blurRad="38100" dist="38100" dir="2700000" algn="tl">
                    <a:srgbClr val="000000">
                      <a:alpha val="43137"/>
                    </a:srgbClr>
                  </a:outerShdw>
                </a:effectLst>
                <a:latin typeface="Arial Narrow" pitchFamily="34" charset="0"/>
              </a:rPr>
              <a:t>a </a:t>
            </a:r>
            <a:r>
              <a:rPr lang="es-CO" sz="1800" dirty="0">
                <a:effectLst>
                  <a:outerShdw blurRad="38100" dist="38100" dir="2700000" algn="tl">
                    <a:srgbClr val="000000">
                      <a:alpha val="43137"/>
                    </a:srgbClr>
                  </a:outerShdw>
                </a:effectLst>
                <a:latin typeface="Arial Narrow" pitchFamily="34" charset="0"/>
              </a:rPr>
              <a:t>la contraloría departamental del Tolima.</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Implementación </a:t>
            </a:r>
            <a:r>
              <a:rPr lang="es-CO" sz="1800" dirty="0">
                <a:effectLst>
                  <a:outerShdw blurRad="38100" dist="38100" dir="2700000" algn="tl">
                    <a:srgbClr val="000000">
                      <a:alpha val="43137"/>
                    </a:srgbClr>
                  </a:outerShdw>
                </a:effectLst>
                <a:latin typeface="Arial Narrow" pitchFamily="34" charset="0"/>
              </a:rPr>
              <a:t>del Modelo Estándar de Control Interno (</a:t>
            </a:r>
            <a:r>
              <a:rPr lang="es-CO" sz="1800" dirty="0" smtClean="0">
                <a:effectLst>
                  <a:outerShdw blurRad="38100" dist="38100" dir="2700000" algn="tl">
                    <a:srgbClr val="000000">
                      <a:alpha val="43137"/>
                    </a:srgbClr>
                  </a:outerShdw>
                </a:effectLst>
                <a:latin typeface="Arial Narrow" pitchFamily="34" charset="0"/>
              </a:rPr>
              <a:t>MECI).</a:t>
            </a:r>
            <a:endParaRPr lang="es-CO" sz="1800" dirty="0">
              <a:effectLst>
                <a:outerShdw blurRad="38100" dist="38100" dir="2700000" algn="tl">
                  <a:srgbClr val="000000">
                    <a:alpha val="43137"/>
                  </a:srgbClr>
                </a:outerShdw>
              </a:effectLst>
              <a:latin typeface="Arial Narrow" pitchFamily="34" charset="0"/>
            </a:endParaRP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Solución </a:t>
            </a:r>
            <a:r>
              <a:rPr lang="es-CO" sz="1800" dirty="0">
                <a:effectLst>
                  <a:outerShdw blurRad="38100" dist="38100" dir="2700000" algn="tl">
                    <a:srgbClr val="000000">
                      <a:alpha val="43137"/>
                    </a:srgbClr>
                  </a:outerShdw>
                </a:effectLst>
                <a:latin typeface="Arial Narrow" pitchFamily="34" charset="0"/>
              </a:rPr>
              <a:t>y trámite oportuno a las PQRS del Hospital.</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Se  </a:t>
            </a:r>
            <a:r>
              <a:rPr lang="es-CO" sz="1800" dirty="0">
                <a:effectLst>
                  <a:outerShdw blurRad="38100" dist="38100" dir="2700000" algn="tl">
                    <a:srgbClr val="000000">
                      <a:alpha val="43137"/>
                    </a:srgbClr>
                  </a:outerShdw>
                </a:effectLst>
                <a:latin typeface="Arial Narrow" pitchFamily="34" charset="0"/>
              </a:rPr>
              <a:t>volvió a pagar después de varios años los servicios de agua y luz en la institución.</a:t>
            </a:r>
          </a:p>
          <a:p>
            <a:pPr>
              <a:buFont typeface="Wingdings" panose="05000000000000000000" pitchFamily="2" charset="2"/>
              <a:buChar char="Ø"/>
            </a:pPr>
            <a:r>
              <a:rPr lang="es-CO" sz="1800" dirty="0">
                <a:effectLst>
                  <a:outerShdw blurRad="38100" dist="38100" dir="2700000" algn="tl">
                    <a:srgbClr val="000000">
                      <a:alpha val="43137"/>
                    </a:srgbClr>
                  </a:outerShdw>
                </a:effectLst>
                <a:latin typeface="Arial Narrow" pitchFamily="34" charset="0"/>
              </a:rPr>
              <a:t>Se realizó el mantenimiento preventivo a los equipos médicos, muebles hospitalarios y a toda la red de frio (aires acondicionados y neveras</a:t>
            </a:r>
            <a:r>
              <a:rPr lang="es-CO" sz="1800" dirty="0" smtClean="0">
                <a:effectLst>
                  <a:outerShdw blurRad="38100" dist="38100" dir="2700000" algn="tl">
                    <a:srgbClr val="000000">
                      <a:alpha val="43137"/>
                    </a:srgbClr>
                  </a:outerShdw>
                </a:effectLst>
                <a:latin typeface="Arial Narrow" pitchFamily="34" charset="0"/>
              </a:rPr>
              <a:t>) y se adquirió </a:t>
            </a:r>
            <a:r>
              <a:rPr lang="es-CO" sz="1800" dirty="0">
                <a:effectLst>
                  <a:outerShdw blurRad="38100" dist="38100" dir="2700000" algn="tl">
                    <a:srgbClr val="000000">
                      <a:alpha val="43137"/>
                    </a:srgbClr>
                  </a:outerShdw>
                </a:effectLst>
                <a:latin typeface="Arial Narrow" pitchFamily="34" charset="0"/>
              </a:rPr>
              <a:t>mobiliario e instrumental quirúrgico para el área de urgencias, reanimación y sala de partos.</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Se modernizo los equipos del  laboratorio clínico y el área destinada para tal fin.</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Se </a:t>
            </a:r>
            <a:r>
              <a:rPr lang="es-CO" sz="1800" dirty="0">
                <a:effectLst>
                  <a:outerShdw blurRad="38100" dist="38100" dir="2700000" algn="tl">
                    <a:srgbClr val="000000">
                      <a:alpha val="43137"/>
                    </a:srgbClr>
                  </a:outerShdw>
                </a:effectLst>
                <a:latin typeface="Arial Narrow" pitchFamily="34" charset="0"/>
              </a:rPr>
              <a:t>adquirió una bomba de infusión para el tratamiento de los pacientes en estado crítico.</a:t>
            </a:r>
          </a:p>
          <a:p>
            <a:pPr>
              <a:buFont typeface="Wingdings" panose="05000000000000000000" pitchFamily="2" charset="2"/>
              <a:buChar char="Ø"/>
            </a:pPr>
            <a:r>
              <a:rPr lang="es-CO" sz="1800" dirty="0" smtClean="0">
                <a:effectLst>
                  <a:outerShdw blurRad="38100" dist="38100" dir="2700000" algn="tl">
                    <a:srgbClr val="000000">
                      <a:alpha val="43137"/>
                    </a:srgbClr>
                  </a:outerShdw>
                </a:effectLst>
                <a:latin typeface="Arial Narrow" pitchFamily="34" charset="0"/>
              </a:rPr>
              <a:t>En </a:t>
            </a:r>
            <a:r>
              <a:rPr lang="es-CO" sz="1800" dirty="0">
                <a:effectLst>
                  <a:outerShdw blurRad="38100" dist="38100" dir="2700000" algn="tl">
                    <a:srgbClr val="000000">
                      <a:alpha val="43137"/>
                    </a:srgbClr>
                  </a:outerShdw>
                </a:effectLst>
                <a:latin typeface="Arial Narrow" pitchFamily="34" charset="0"/>
              </a:rPr>
              <a:t>el desarrollo de la estrategia para el Control Social del Dengue, se realizaron convenios con  la alcaldía municipal y la gobernación del </a:t>
            </a:r>
            <a:r>
              <a:rPr lang="es-CO" sz="1800" dirty="0" smtClean="0">
                <a:effectLst>
                  <a:outerShdw blurRad="38100" dist="38100" dir="2700000" algn="tl">
                    <a:srgbClr val="000000">
                      <a:alpha val="43137"/>
                    </a:srgbClr>
                  </a:outerShdw>
                </a:effectLst>
                <a:latin typeface="Arial Narrow" pitchFamily="34" charset="0"/>
              </a:rPr>
              <a:t>Tolima: inspección de  </a:t>
            </a:r>
            <a:r>
              <a:rPr lang="es-CO" sz="1800" dirty="0">
                <a:effectLst>
                  <a:outerShdw blurRad="38100" dist="38100" dir="2700000" algn="tl">
                    <a:srgbClr val="000000">
                      <a:alpha val="43137"/>
                    </a:srgbClr>
                  </a:outerShdw>
                </a:effectLst>
                <a:latin typeface="Arial Narrow" pitchFamily="34" charset="0"/>
              </a:rPr>
              <a:t>albercas, </a:t>
            </a:r>
            <a:r>
              <a:rPr lang="es-CO" sz="1800" dirty="0" smtClean="0">
                <a:effectLst>
                  <a:outerShdw blurRad="38100" dist="38100" dir="2700000" algn="tl">
                    <a:srgbClr val="000000">
                      <a:alpha val="43137"/>
                    </a:srgbClr>
                  </a:outerShdw>
                </a:effectLst>
                <a:latin typeface="Arial Narrow" pitchFamily="34" charset="0"/>
              </a:rPr>
              <a:t>recolección </a:t>
            </a:r>
            <a:r>
              <a:rPr lang="es-CO" sz="1800" dirty="0">
                <a:effectLst>
                  <a:outerShdw blurRad="38100" dist="38100" dir="2700000" algn="tl">
                    <a:srgbClr val="000000">
                      <a:alpha val="43137"/>
                    </a:srgbClr>
                  </a:outerShdw>
                </a:effectLst>
                <a:latin typeface="Arial Narrow" pitchFamily="34" charset="0"/>
              </a:rPr>
              <a:t>de inservibles, </a:t>
            </a:r>
            <a:r>
              <a:rPr lang="es-CO" sz="1800" dirty="0" smtClean="0">
                <a:effectLst>
                  <a:outerShdw blurRad="38100" dist="38100" dir="2700000" algn="tl">
                    <a:srgbClr val="000000">
                      <a:alpha val="43137"/>
                    </a:srgbClr>
                  </a:outerShdw>
                </a:effectLst>
                <a:latin typeface="Arial Narrow" pitchFamily="34" charset="0"/>
              </a:rPr>
              <a:t>educación </a:t>
            </a:r>
            <a:r>
              <a:rPr lang="es-CO" sz="1800" dirty="0">
                <a:effectLst>
                  <a:outerShdw blurRad="38100" dist="38100" dir="2700000" algn="tl">
                    <a:srgbClr val="000000">
                      <a:alpha val="43137"/>
                    </a:srgbClr>
                  </a:outerShdw>
                </a:effectLst>
                <a:latin typeface="Arial Narrow" pitchFamily="34" charset="0"/>
              </a:rPr>
              <a:t>en lavado de alberca e identificación de signos de alarma</a:t>
            </a:r>
            <a:r>
              <a:rPr lang="es-CO" sz="1800" dirty="0" smtClean="0">
                <a:effectLst>
                  <a:outerShdw blurRad="38100" dist="38100" dir="2700000" algn="tl">
                    <a:srgbClr val="000000">
                      <a:alpha val="43137"/>
                    </a:srgbClr>
                  </a:outerShdw>
                </a:effectLst>
                <a:latin typeface="Arial Narrow" pitchFamily="34" charset="0"/>
              </a:rPr>
              <a:t>.</a:t>
            </a:r>
          </a:p>
        </p:txBody>
      </p:sp>
      <p:pic>
        <p:nvPicPr>
          <p:cNvPr id="11"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407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0" y="824012"/>
            <a:ext cx="9144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2 Marcador de contenido"/>
          <p:cNvSpPr>
            <a:spLocks noGrp="1"/>
          </p:cNvSpPr>
          <p:nvPr>
            <p:ph idx="1"/>
          </p:nvPr>
        </p:nvSpPr>
        <p:spPr>
          <a:xfrm>
            <a:off x="77605" y="6118697"/>
            <a:ext cx="4710419" cy="676672"/>
          </a:xfrm>
        </p:spPr>
        <p:txBody>
          <a:bodyPr>
            <a:normAutofit/>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ESPUFLAN E.S.P. </a:t>
            </a:r>
            <a:endParaRPr lang="es-ES" sz="2800" dirty="0">
              <a:effectLst>
                <a:outerShdw blurRad="38100" dist="38100" dir="2700000" algn="tl">
                  <a:srgbClr val="000000">
                    <a:alpha val="43137"/>
                  </a:srgbClr>
                </a:outerShdw>
              </a:effectLst>
              <a:latin typeface="Arial Narrow" pitchFamily="34" charset="0"/>
            </a:endParaRP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7" name="Rectángulo 6"/>
          <p:cNvSpPr/>
          <p:nvPr/>
        </p:nvSpPr>
        <p:spPr>
          <a:xfrm>
            <a:off x="107504" y="6542278"/>
            <a:ext cx="4572000" cy="353943"/>
          </a:xfrm>
          <a:prstGeom prst="rect">
            <a:avLst/>
          </a:prstGeom>
        </p:spPr>
        <p:txBody>
          <a:bodyPr>
            <a:spAutoFit/>
          </a:bodyPr>
          <a:lstStyle/>
          <a:p>
            <a:pPr>
              <a:defRPr/>
            </a:pPr>
            <a:r>
              <a:rPr lang="es-CO" sz="1700" dirty="0" smtClean="0">
                <a:latin typeface="Arial Narrow" panose="020B0606020202030204" pitchFamily="34" charset="0"/>
              </a:rPr>
              <a:t>Miguel </a:t>
            </a:r>
            <a:r>
              <a:rPr lang="es-CO" sz="1700" dirty="0">
                <a:latin typeface="Arial Narrow" panose="020B0606020202030204" pitchFamily="34" charset="0"/>
              </a:rPr>
              <a:t>Contreras </a:t>
            </a:r>
            <a:r>
              <a:rPr lang="es-CO" sz="1700" dirty="0" err="1">
                <a:latin typeface="Arial Narrow" panose="020B0606020202030204" pitchFamily="34" charset="0"/>
              </a:rPr>
              <a:t>Amell</a:t>
            </a:r>
            <a:r>
              <a:rPr lang="es-CO" sz="1700" dirty="0">
                <a:latin typeface="Arial Narrow" panose="020B0606020202030204" pitchFamily="34" charset="0"/>
              </a:rPr>
              <a:t> – Gerente </a:t>
            </a:r>
            <a:r>
              <a:rPr lang="es-CO" sz="1700" dirty="0" smtClean="0">
                <a:latin typeface="Arial Narrow" panose="020B0606020202030204" pitchFamily="34" charset="0"/>
              </a:rPr>
              <a:t>General</a:t>
            </a:r>
            <a:endParaRPr lang="es-CO" sz="1700" dirty="0"/>
          </a:p>
        </p:txBody>
      </p:sp>
      <p:pic>
        <p:nvPicPr>
          <p:cNvPr id="3" name="Imagen 2"/>
          <p:cNvPicPr>
            <a:picLocks noChangeAspect="1"/>
          </p:cNvPicPr>
          <p:nvPr/>
        </p:nvPicPr>
        <p:blipFill>
          <a:blip r:embed="rId3"/>
          <a:stretch>
            <a:fillRect/>
          </a:stretch>
        </p:blipFill>
        <p:spPr>
          <a:xfrm>
            <a:off x="2411760" y="1332301"/>
            <a:ext cx="3817128" cy="1103908"/>
          </a:xfrm>
          <a:prstGeom prst="rect">
            <a:avLst/>
          </a:prstGeom>
        </p:spPr>
      </p:pic>
      <p:pic>
        <p:nvPicPr>
          <p:cNvPr id="4" name="Imagen 3"/>
          <p:cNvPicPr>
            <a:picLocks noChangeAspect="1"/>
          </p:cNvPicPr>
          <p:nvPr/>
        </p:nvPicPr>
        <p:blipFill rotWithShape="1">
          <a:blip r:embed="rId4"/>
          <a:srcRect l="38945" t="38746" r="35193" b="46738"/>
          <a:stretch/>
        </p:blipFill>
        <p:spPr>
          <a:xfrm>
            <a:off x="2411759" y="2650603"/>
            <a:ext cx="3792505" cy="1197405"/>
          </a:xfrm>
          <a:prstGeom prst="rect">
            <a:avLst/>
          </a:prstGeom>
        </p:spPr>
      </p:pic>
      <p:pic>
        <p:nvPicPr>
          <p:cNvPr id="8" name="Imagen 7"/>
          <p:cNvPicPr>
            <a:picLocks noChangeAspect="1"/>
          </p:cNvPicPr>
          <p:nvPr/>
        </p:nvPicPr>
        <p:blipFill>
          <a:blip r:embed="rId5"/>
          <a:stretch>
            <a:fillRect/>
          </a:stretch>
        </p:blipFill>
        <p:spPr>
          <a:xfrm>
            <a:off x="2407579" y="4045469"/>
            <a:ext cx="3904762" cy="1209524"/>
          </a:xfrm>
          <a:prstGeom prst="rect">
            <a:avLst/>
          </a:prstGeom>
        </p:spPr>
      </p:pic>
    </p:spTree>
    <p:extLst>
      <p:ext uri="{BB962C8B-B14F-4D97-AF65-F5344CB8AC3E}">
        <p14:creationId xmlns:p14="http://schemas.microsoft.com/office/powerpoint/2010/main" val="2607645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4624"/>
            <a:ext cx="9057184" cy="864096"/>
          </a:xfrm>
        </p:spPr>
        <p:txBody>
          <a:bodyPr>
            <a:noAutofit/>
          </a:bodyPr>
          <a:lstStyle/>
          <a:p>
            <a:pPr algn="r"/>
            <a:r>
              <a:rPr lang="es-CO" sz="3600" dirty="0">
                <a:solidFill>
                  <a:schemeClr val="bg1"/>
                </a:solidFill>
                <a:effectLst>
                  <a:outerShdw blurRad="38100" dist="38100" dir="2700000" algn="tl">
                    <a:srgbClr val="000000">
                      <a:alpha val="43137"/>
                    </a:srgbClr>
                  </a:outerShdw>
                </a:effectLst>
                <a:latin typeface="Arial Narrow" pitchFamily="34" charset="0"/>
              </a:rPr>
              <a:t>Informe de la Gestión Fiscal y Financiera </a:t>
            </a:r>
            <a:r>
              <a:rPr lang="es-CO" sz="3600" dirty="0" smtClean="0">
                <a:solidFill>
                  <a:schemeClr val="bg1"/>
                </a:solidFill>
                <a:effectLst>
                  <a:outerShdw blurRad="38100" dist="38100" dir="2700000" algn="tl">
                    <a:srgbClr val="000000">
                      <a:alpha val="43137"/>
                    </a:srgbClr>
                  </a:outerShdw>
                </a:effectLst>
                <a:latin typeface="Arial Narrow" pitchFamily="34" charset="0"/>
              </a:rPr>
              <a:t>2012-2013</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283816" y="2996952"/>
            <a:ext cx="8608664" cy="2952328"/>
          </a:xfrm>
        </p:spPr>
        <p:txBody>
          <a:bodyPr>
            <a:noAutofit/>
          </a:bodyPr>
          <a:lstStyle/>
          <a:p>
            <a:pPr marL="0" indent="0">
              <a:buNone/>
            </a:pPr>
            <a:r>
              <a:rPr lang="es-MX" sz="2000" b="1" dirty="0" smtClean="0">
                <a:effectLst>
                  <a:outerShdw blurRad="38100" dist="38100" dir="2700000" algn="tl">
                    <a:srgbClr val="000000">
                      <a:alpha val="43137"/>
                    </a:srgbClr>
                  </a:outerShdw>
                </a:effectLst>
                <a:latin typeface="Arial Narrow" pitchFamily="34" charset="0"/>
              </a:rPr>
              <a:t>Notas:</a:t>
            </a:r>
          </a:p>
          <a:p>
            <a:r>
              <a:rPr lang="es-ES" sz="2000" dirty="0"/>
              <a:t>P</a:t>
            </a:r>
            <a:r>
              <a:rPr lang="es-ES" sz="2000" dirty="0" smtClean="0"/>
              <a:t>olíticas </a:t>
            </a:r>
            <a:r>
              <a:rPr lang="es-ES" sz="2000" dirty="0"/>
              <a:t>fiscales de austeridad del gasto y eficiencia en el recaudo de los ingresos propios</a:t>
            </a:r>
            <a:endParaRPr lang="es-ES" sz="2000" dirty="0" smtClean="0"/>
          </a:p>
          <a:p>
            <a:r>
              <a:rPr lang="es-ES" sz="2000" dirty="0"/>
              <a:t>Mayores inversiones a las proyectadas.</a:t>
            </a:r>
          </a:p>
          <a:p>
            <a:r>
              <a:rPr lang="es-ES" sz="2000" dirty="0"/>
              <a:t>C</a:t>
            </a:r>
            <a:r>
              <a:rPr lang="es-ES" sz="2000" dirty="0" smtClean="0"/>
              <a:t>apacidad </a:t>
            </a:r>
            <a:r>
              <a:rPr lang="es-ES" sz="2000" dirty="0"/>
              <a:t>para financiar los gastos de funcionamiento con los ingresos corrientes de libre destinación lo cual muestra eficiencia en la gestión de ingresos</a:t>
            </a:r>
          </a:p>
          <a:p>
            <a:r>
              <a:rPr lang="es-CO" sz="2000" dirty="0"/>
              <a:t>O</a:t>
            </a:r>
            <a:r>
              <a:rPr lang="es-CO" sz="2000" dirty="0" smtClean="0"/>
              <a:t>portunidad </a:t>
            </a:r>
            <a:r>
              <a:rPr lang="es-CO" sz="2000" dirty="0"/>
              <a:t>de recibir mayores ingresos por eficiencia y eficacia del Sistema General de Participaciones y de otros recursos del Gobierno Nacional. </a:t>
            </a:r>
            <a:endParaRPr lang="es-ES" sz="2000" dirty="0"/>
          </a:p>
        </p:txBody>
      </p:sp>
      <p:graphicFrame>
        <p:nvGraphicFramePr>
          <p:cNvPr id="5" name="Tabla 4"/>
          <p:cNvGraphicFramePr>
            <a:graphicFrameLocks noGrp="1"/>
          </p:cNvGraphicFramePr>
          <p:nvPr>
            <p:extLst>
              <p:ext uri="{D42A27DB-BD31-4B8C-83A1-F6EECF244321}">
                <p14:modId xmlns:p14="http://schemas.microsoft.com/office/powerpoint/2010/main" val="2556195618"/>
              </p:ext>
            </p:extLst>
          </p:nvPr>
        </p:nvGraphicFramePr>
        <p:xfrm>
          <a:off x="611560" y="1196752"/>
          <a:ext cx="7920880" cy="1693545"/>
        </p:xfrm>
        <a:graphic>
          <a:graphicData uri="http://schemas.openxmlformats.org/drawingml/2006/table">
            <a:tbl>
              <a:tblPr/>
              <a:tblGrid>
                <a:gridCol w="216024"/>
                <a:gridCol w="2520280"/>
                <a:gridCol w="171361"/>
                <a:gridCol w="1754625"/>
                <a:gridCol w="1754625"/>
                <a:gridCol w="1503965"/>
              </a:tblGrid>
              <a:tr h="341933">
                <a:tc>
                  <a:txBody>
                    <a:bodyPr/>
                    <a:lstStyle/>
                    <a:p>
                      <a:pPr algn="ctr" fontAlgn="ctr"/>
                      <a:r>
                        <a:rPr lang="es-CO" sz="2800" b="1" i="0" u="none" strike="noStrike" dirty="0">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CO" sz="2800" b="1" i="0" u="none" strike="noStrike">
                          <a:solidFill>
                            <a:srgbClr val="000000"/>
                          </a:solidFill>
                          <a:effectLst/>
                          <a:latin typeface="Calibri" panose="020F0502020204030204" pitchFamily="34" charset="0"/>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ES" sz="2800" b="1" i="0" u="none" strike="noStrike">
                          <a:solidFill>
                            <a:srgbClr val="000000"/>
                          </a:solidFill>
                          <a:effectLst/>
                          <a:latin typeface="Calibri" panose="020F050202020403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ES" sz="2800" b="1" i="0" u="none" strike="noStrike" dirty="0">
                          <a:solidFill>
                            <a:srgbClr val="000000"/>
                          </a:solidFill>
                          <a:effectLst/>
                          <a:latin typeface="Calibri" panose="020F0502020204030204" pitchFamily="34" charset="0"/>
                        </a:rPr>
                        <a:t>AÑO 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ES" sz="2800" b="1" i="0" u="none" strike="noStrike">
                          <a:solidFill>
                            <a:srgbClr val="000000"/>
                          </a:solidFill>
                          <a:effectLst/>
                          <a:latin typeface="Calibri" panose="020F0502020204030204" pitchFamily="34" charset="0"/>
                        </a:rPr>
                        <a:t>AÑO 2013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ES" sz="2800" b="1" i="0" u="none" strike="noStrike">
                          <a:solidFill>
                            <a:srgbClr val="000000"/>
                          </a:solidFill>
                          <a:effectLst/>
                          <a:latin typeface="Calibri" panose="020F0502020204030204" pitchFamily="34" charset="0"/>
                        </a:rPr>
                        <a:t>VALOR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r>
              <a:tr h="206814">
                <a:tc>
                  <a:txBody>
                    <a:bodyPr/>
                    <a:lstStyle/>
                    <a:p>
                      <a:pPr algn="ctr" fontAlgn="ctr"/>
                      <a:r>
                        <a:rPr lang="es-ES" sz="2000" b="1"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dirty="0">
                          <a:solidFill>
                            <a:srgbClr val="000000"/>
                          </a:solidFill>
                          <a:effectLst/>
                          <a:latin typeface="Calibri" panose="020F0502020204030204" pitchFamily="34" charset="0"/>
                        </a:rPr>
                        <a:t>INGRESOS CORRIENTES</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12.180.950.227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20.221.718.569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67,89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72">
                <a:tc>
                  <a:txBody>
                    <a:bodyPr/>
                    <a:lstStyle/>
                    <a:p>
                      <a:pPr algn="ctr" fontAlgn="ctr"/>
                      <a:r>
                        <a:rPr lang="es-ES" sz="2000" b="1"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dirty="0">
                          <a:solidFill>
                            <a:srgbClr val="000000"/>
                          </a:solidFill>
                          <a:effectLst/>
                          <a:latin typeface="Calibri" panose="020F0502020204030204" pitchFamily="34" charset="0"/>
                        </a:rPr>
                        <a:t>TRIBUTARIOS </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4.543.939.055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5.529.267.829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21,68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4072">
                <a:tc>
                  <a:txBody>
                    <a:bodyPr/>
                    <a:lstStyle/>
                    <a:p>
                      <a:pPr algn="ctr" fontAlgn="ctr"/>
                      <a:r>
                        <a:rPr lang="es-ES" sz="2000" b="1"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dirty="0">
                          <a:solidFill>
                            <a:srgbClr val="000000"/>
                          </a:solidFill>
                          <a:effectLst/>
                          <a:latin typeface="Calibri" panose="020F0502020204030204" pitchFamily="34" charset="0"/>
                        </a:rPr>
                        <a:t>NO TRIBUTARIOS</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375.888.652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661.951.960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176,21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7244">
                <a:tc>
                  <a:txBody>
                    <a:bodyPr/>
                    <a:lstStyle/>
                    <a:p>
                      <a:pPr algn="ctr" fontAlgn="ctr"/>
                      <a:r>
                        <a:rPr lang="es-ES" sz="2000" b="1"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dirty="0">
                          <a:solidFill>
                            <a:srgbClr val="000000"/>
                          </a:solidFill>
                          <a:effectLst/>
                          <a:latin typeface="Calibri" panose="020F0502020204030204" pitchFamily="34" charset="0"/>
                        </a:rPr>
                        <a:t>TRANSFERENCIAS</a:t>
                      </a:r>
                      <a:endParaRPr lang="es-ES" sz="1600" b="1" i="0" u="none" strike="noStrike" dirty="0">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7.261.122.520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a:solidFill>
                            <a:srgbClr val="000000"/>
                          </a:solidFill>
                          <a:effectLst/>
                          <a:latin typeface="Calibri" panose="020F0502020204030204" pitchFamily="34" charset="0"/>
                        </a:rPr>
                        <a:t>14.030.498.780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2000" b="1" i="0" u="none" strike="noStrike" dirty="0">
                          <a:solidFill>
                            <a:srgbClr val="000000"/>
                          </a:solidFill>
                          <a:effectLst/>
                          <a:latin typeface="Calibri" panose="020F0502020204030204" pitchFamily="34" charset="0"/>
                        </a:rPr>
                        <a:t>93,23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6"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3627" y="5796797"/>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2"/>
          <p:cNvSpPr/>
          <p:nvPr/>
        </p:nvSpPr>
        <p:spPr>
          <a:xfrm>
            <a:off x="144016" y="6531000"/>
            <a:ext cx="4572000" cy="307777"/>
          </a:xfrm>
          <a:prstGeom prst="rect">
            <a:avLst/>
          </a:prstGeom>
        </p:spPr>
        <p:txBody>
          <a:bodyPr>
            <a:spAutoFit/>
          </a:bodyPr>
          <a:lstStyle/>
          <a:p>
            <a:r>
              <a:rPr lang="es-CO" sz="1400" dirty="0" smtClean="0">
                <a:latin typeface="Arial Narrow" panose="020B0606020202030204" pitchFamily="34" charset="0"/>
              </a:rPr>
              <a:t>María </a:t>
            </a:r>
            <a:r>
              <a:rPr lang="es-CO" sz="1400" dirty="0">
                <a:latin typeface="Arial Narrow" panose="020B0606020202030204" pitchFamily="34" charset="0"/>
              </a:rPr>
              <a:t>del Pilar Hernández </a:t>
            </a:r>
            <a:r>
              <a:rPr lang="es-CO" sz="1400" dirty="0" smtClean="0">
                <a:latin typeface="Arial Narrow" panose="020B0606020202030204" pitchFamily="34" charset="0"/>
              </a:rPr>
              <a:t>Ramírez </a:t>
            </a:r>
            <a:r>
              <a:rPr lang="es-CO" sz="1400" dirty="0">
                <a:latin typeface="Arial Narrow" panose="020B0606020202030204" pitchFamily="34" charset="0"/>
              </a:rPr>
              <a:t>– Secretaria de Hacienda</a:t>
            </a:r>
          </a:p>
        </p:txBody>
      </p:sp>
      <p:sp>
        <p:nvSpPr>
          <p:cNvPr id="7" name="2 Marcador de contenido"/>
          <p:cNvSpPr txBox="1">
            <a:spLocks/>
          </p:cNvSpPr>
          <p:nvPr/>
        </p:nvSpPr>
        <p:spPr>
          <a:xfrm>
            <a:off x="107504" y="6140782"/>
            <a:ext cx="4032448" cy="5455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Gestión Financiera</a:t>
            </a:r>
          </a:p>
        </p:txBody>
      </p:sp>
    </p:spTree>
    <p:extLst>
      <p:ext uri="{BB962C8B-B14F-4D97-AF65-F5344CB8AC3E}">
        <p14:creationId xmlns:p14="http://schemas.microsoft.com/office/powerpoint/2010/main" val="3746263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a:spLocks noGrp="1"/>
          </p:cNvSpPr>
          <p:nvPr>
            <p:ph idx="1"/>
          </p:nvPr>
        </p:nvSpPr>
        <p:spPr>
          <a:xfrm>
            <a:off x="77605" y="6118697"/>
            <a:ext cx="4710419" cy="676672"/>
          </a:xfrm>
        </p:spPr>
        <p:txBody>
          <a:bodyPr>
            <a:normAutofit/>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ESPUFLAN E.S.P. </a:t>
            </a:r>
            <a:endParaRPr lang="es-ES" sz="2800" dirty="0">
              <a:effectLst>
                <a:outerShdw blurRad="38100" dist="38100" dir="2700000" algn="tl">
                  <a:srgbClr val="000000">
                    <a:alpha val="43137"/>
                  </a:srgbClr>
                </a:outerShdw>
              </a:effectLst>
              <a:latin typeface="Arial Narrow" pitchFamily="34" charset="0"/>
            </a:endParaRP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pic>
        <p:nvPicPr>
          <p:cNvPr id="6" name="Imagen 5"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621658"/>
            <a:ext cx="6048672" cy="4327622"/>
          </a:xfrm>
          <a:prstGeom prst="rect">
            <a:avLst/>
          </a:prstGeom>
        </p:spPr>
      </p:pic>
      <p:sp>
        <p:nvSpPr>
          <p:cNvPr id="7" name="Rectángulo 6"/>
          <p:cNvSpPr/>
          <p:nvPr/>
        </p:nvSpPr>
        <p:spPr>
          <a:xfrm>
            <a:off x="107504" y="6542278"/>
            <a:ext cx="4572000" cy="353943"/>
          </a:xfrm>
          <a:prstGeom prst="rect">
            <a:avLst/>
          </a:prstGeom>
        </p:spPr>
        <p:txBody>
          <a:bodyPr>
            <a:spAutoFit/>
          </a:bodyPr>
          <a:lstStyle/>
          <a:p>
            <a:pPr>
              <a:defRPr/>
            </a:pPr>
            <a:r>
              <a:rPr lang="es-CO" sz="1700" dirty="0" smtClean="0">
                <a:latin typeface="Arial Narrow" panose="020B0606020202030204" pitchFamily="34" charset="0"/>
              </a:rPr>
              <a:t>Miguel </a:t>
            </a:r>
            <a:r>
              <a:rPr lang="es-CO" sz="1700" dirty="0">
                <a:latin typeface="Arial Narrow" panose="020B0606020202030204" pitchFamily="34" charset="0"/>
              </a:rPr>
              <a:t>Contreras </a:t>
            </a:r>
            <a:r>
              <a:rPr lang="es-CO" sz="1700" dirty="0" err="1">
                <a:latin typeface="Arial Narrow" panose="020B0606020202030204" pitchFamily="34" charset="0"/>
              </a:rPr>
              <a:t>Amell</a:t>
            </a:r>
            <a:r>
              <a:rPr lang="es-CO" sz="1700" dirty="0">
                <a:latin typeface="Arial Narrow" panose="020B0606020202030204" pitchFamily="34" charset="0"/>
              </a:rPr>
              <a:t> – Gerente </a:t>
            </a:r>
            <a:r>
              <a:rPr lang="es-CO" sz="1700" dirty="0" smtClean="0">
                <a:latin typeface="Arial Narrow" panose="020B0606020202030204" pitchFamily="34" charset="0"/>
              </a:rPr>
              <a:t>General</a:t>
            </a:r>
            <a:endParaRPr lang="es-CO" sz="1700" dirty="0"/>
          </a:p>
        </p:txBody>
      </p:sp>
      <p:sp>
        <p:nvSpPr>
          <p:cNvPr id="8" name="2 Marcador de contenido"/>
          <p:cNvSpPr txBox="1">
            <a:spLocks/>
          </p:cNvSpPr>
          <p:nvPr/>
        </p:nvSpPr>
        <p:spPr>
          <a:xfrm>
            <a:off x="1979712" y="952128"/>
            <a:ext cx="7139136"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s-CO" sz="2800" dirty="0" smtClean="0">
                <a:effectLst>
                  <a:outerShdw blurRad="38100" dist="38100" dir="2700000" algn="tl">
                    <a:srgbClr val="000000">
                      <a:alpha val="43137"/>
                    </a:srgbClr>
                  </a:outerShdw>
                </a:effectLst>
                <a:latin typeface="Arial Narrow" pitchFamily="34" charset="0"/>
              </a:rPr>
              <a:t>Informe - 2013</a:t>
            </a:r>
          </a:p>
        </p:txBody>
      </p:sp>
    </p:spTree>
    <p:extLst>
      <p:ext uri="{BB962C8B-B14F-4D97-AF65-F5344CB8AC3E}">
        <p14:creationId xmlns:p14="http://schemas.microsoft.com/office/powerpoint/2010/main" val="18556460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a:spLocks noGrp="1"/>
          </p:cNvSpPr>
          <p:nvPr>
            <p:ph idx="1"/>
          </p:nvPr>
        </p:nvSpPr>
        <p:spPr>
          <a:xfrm>
            <a:off x="1033264" y="1096144"/>
            <a:ext cx="7139136" cy="676672"/>
          </a:xfrm>
        </p:spPr>
        <p:txBody>
          <a:bodyPr>
            <a:normAutofit fontScale="70000" lnSpcReduction="20000"/>
          </a:bodyPr>
          <a:lstStyle/>
          <a:p>
            <a:pPr marL="0" indent="0" algn="ctr">
              <a:buNone/>
            </a:pPr>
            <a:r>
              <a:rPr lang="es-CO" sz="2800" dirty="0" smtClean="0">
                <a:effectLst>
                  <a:outerShdw blurRad="38100" dist="38100" dir="2700000" algn="tl">
                    <a:srgbClr val="000000">
                      <a:alpha val="43137"/>
                    </a:srgbClr>
                  </a:outerShdw>
                </a:effectLst>
                <a:latin typeface="Arial Narrow" pitchFamily="34" charset="0"/>
              </a:rPr>
              <a:t>Informe ESPUFLAN E.S.P.  Vigencia 2013</a:t>
            </a:r>
          </a:p>
          <a:p>
            <a:pPr marL="0" indent="0" algn="ctr">
              <a:buNone/>
            </a:pPr>
            <a:r>
              <a:rPr lang="es-CO" sz="2800" dirty="0" smtClean="0">
                <a:effectLst>
                  <a:outerShdw blurRad="38100" dist="38100" dir="2700000" algn="tl">
                    <a:srgbClr val="000000">
                      <a:alpha val="43137"/>
                    </a:srgbClr>
                  </a:outerShdw>
                </a:effectLst>
                <a:latin typeface="Arial Narrow" pitchFamily="34" charset="0"/>
              </a:rPr>
              <a:t>Informe Usuarios de Aseo</a:t>
            </a:r>
            <a:endParaRPr lang="es-ES" sz="2800" dirty="0">
              <a:effectLst>
                <a:outerShdw blurRad="38100" dist="38100" dir="2700000" algn="tl">
                  <a:srgbClr val="000000">
                    <a:alpha val="43137"/>
                  </a:srgbClr>
                </a:outerShdw>
              </a:effectLst>
              <a:latin typeface="Arial Narrow" pitchFamily="34" charset="0"/>
            </a:endParaRP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82" y="1975065"/>
            <a:ext cx="8967748" cy="275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179512" y="4927393"/>
            <a:ext cx="8873918" cy="646331"/>
          </a:xfrm>
          <a:prstGeom prst="rect">
            <a:avLst/>
          </a:prstGeom>
        </p:spPr>
        <p:txBody>
          <a:bodyPr wrap="square">
            <a:spAutoFit/>
          </a:bodyPr>
          <a:lstStyle/>
          <a:p>
            <a:pPr algn="just">
              <a:spcAft>
                <a:spcPts val="0"/>
              </a:spcAft>
              <a:tabLst>
                <a:tab pos="3313430" algn="l"/>
              </a:tabLst>
            </a:pPr>
            <a:r>
              <a:rPr lang="es-ES" dirty="0">
                <a:latin typeface="Arial" panose="020B0604020202020204" pitchFamily="34" charset="0"/>
                <a:ea typeface="Times New Roman" panose="02020603050405020304" pitchFamily="18" charset="0"/>
              </a:rPr>
              <a:t>Los usuarios de Aseo debido a la competencia de otros operadores disminuyeron en un 4% pasaron del 56% en el 2012 al 52% en el 2013. </a:t>
            </a:r>
            <a:endParaRPr lang="es-CO" dirty="0">
              <a:effectLst/>
              <a:latin typeface="Times New Roman" panose="02020603050405020304" pitchFamily="18" charset="0"/>
              <a:ea typeface="Times New Roman" panose="02020603050405020304" pitchFamily="18" charset="0"/>
            </a:endParaRPr>
          </a:p>
        </p:txBody>
      </p:sp>
      <p:sp>
        <p:nvSpPr>
          <p:cNvPr id="10" name="2 Marcador de contenido"/>
          <p:cNvSpPr txBox="1">
            <a:spLocks/>
          </p:cNvSpPr>
          <p:nvPr/>
        </p:nvSpPr>
        <p:spPr>
          <a:xfrm>
            <a:off x="77605" y="6118697"/>
            <a:ext cx="4710419"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CO" sz="2800" smtClean="0">
                <a:effectLst>
                  <a:outerShdw blurRad="38100" dist="38100" dir="2700000" algn="tl">
                    <a:srgbClr val="000000">
                      <a:alpha val="43137"/>
                    </a:srgbClr>
                  </a:outerShdw>
                </a:effectLst>
                <a:latin typeface="Arial Narrow" pitchFamily="34" charset="0"/>
              </a:rPr>
              <a:t>ESPUFLAN E.S.P. </a:t>
            </a:r>
            <a:endParaRPr lang="es-ES" sz="2800" dirty="0">
              <a:effectLst>
                <a:outerShdw blurRad="38100" dist="38100" dir="2700000" algn="tl">
                  <a:srgbClr val="000000">
                    <a:alpha val="43137"/>
                  </a:srgbClr>
                </a:outerShdw>
              </a:effectLst>
              <a:latin typeface="Arial Narrow" pitchFamily="34" charset="0"/>
            </a:endParaRPr>
          </a:p>
        </p:txBody>
      </p:sp>
      <p:sp>
        <p:nvSpPr>
          <p:cNvPr id="11" name="Rectángulo 10"/>
          <p:cNvSpPr/>
          <p:nvPr/>
        </p:nvSpPr>
        <p:spPr>
          <a:xfrm>
            <a:off x="107504" y="6542278"/>
            <a:ext cx="4572000" cy="353943"/>
          </a:xfrm>
          <a:prstGeom prst="rect">
            <a:avLst/>
          </a:prstGeom>
        </p:spPr>
        <p:txBody>
          <a:bodyPr>
            <a:spAutoFit/>
          </a:bodyPr>
          <a:lstStyle/>
          <a:p>
            <a:pPr>
              <a:defRPr/>
            </a:pPr>
            <a:r>
              <a:rPr lang="es-CO" sz="1700" dirty="0" smtClean="0">
                <a:latin typeface="Arial Narrow" panose="020B0606020202030204" pitchFamily="34" charset="0"/>
              </a:rPr>
              <a:t>Miguel </a:t>
            </a:r>
            <a:r>
              <a:rPr lang="es-CO" sz="1700" dirty="0">
                <a:latin typeface="Arial Narrow" panose="020B0606020202030204" pitchFamily="34" charset="0"/>
              </a:rPr>
              <a:t>Contreras </a:t>
            </a:r>
            <a:r>
              <a:rPr lang="es-CO" sz="1700" dirty="0" err="1">
                <a:latin typeface="Arial Narrow" panose="020B0606020202030204" pitchFamily="34" charset="0"/>
              </a:rPr>
              <a:t>Amell</a:t>
            </a:r>
            <a:r>
              <a:rPr lang="es-CO" sz="1700" dirty="0">
                <a:latin typeface="Arial Narrow" panose="020B0606020202030204" pitchFamily="34" charset="0"/>
              </a:rPr>
              <a:t> – Gerente </a:t>
            </a:r>
            <a:r>
              <a:rPr lang="es-CO" sz="1700" dirty="0" smtClean="0">
                <a:latin typeface="Arial Narrow" panose="020B0606020202030204" pitchFamily="34" charset="0"/>
              </a:rPr>
              <a:t>General</a:t>
            </a:r>
            <a:endParaRPr lang="es-CO" sz="1700" dirty="0"/>
          </a:p>
        </p:txBody>
      </p:sp>
      <p:sp>
        <p:nvSpPr>
          <p:cNvPr id="9" name="2 Marcador de contenido"/>
          <p:cNvSpPr txBox="1">
            <a:spLocks/>
          </p:cNvSpPr>
          <p:nvPr/>
        </p:nvSpPr>
        <p:spPr>
          <a:xfrm>
            <a:off x="1979712" y="952128"/>
            <a:ext cx="7139136"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s-CO" sz="2800" dirty="0" smtClean="0">
                <a:effectLst>
                  <a:outerShdw blurRad="38100" dist="38100" dir="2700000" algn="tl">
                    <a:srgbClr val="000000">
                      <a:alpha val="43137"/>
                    </a:srgbClr>
                  </a:outerShdw>
                </a:effectLst>
                <a:latin typeface="Arial Narrow" pitchFamily="34" charset="0"/>
              </a:rPr>
              <a:t>Informe - 2013</a:t>
            </a:r>
          </a:p>
        </p:txBody>
      </p:sp>
    </p:spTree>
    <p:extLst>
      <p:ext uri="{BB962C8B-B14F-4D97-AF65-F5344CB8AC3E}">
        <p14:creationId xmlns:p14="http://schemas.microsoft.com/office/powerpoint/2010/main" val="37426464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Marcador de contenido"/>
          <p:cNvSpPr>
            <a:spLocks noGrp="1"/>
          </p:cNvSpPr>
          <p:nvPr>
            <p:ph idx="1"/>
          </p:nvPr>
        </p:nvSpPr>
        <p:spPr>
          <a:xfrm>
            <a:off x="1033264" y="1052736"/>
            <a:ext cx="7139136" cy="676672"/>
          </a:xfrm>
        </p:spPr>
        <p:txBody>
          <a:bodyPr>
            <a:normAutofit/>
          </a:bodyPr>
          <a:lstStyle/>
          <a:p>
            <a:pPr marL="0" indent="0" algn="ctr">
              <a:buNone/>
            </a:pPr>
            <a:r>
              <a:rPr lang="es-CO" sz="2400" dirty="0" smtClean="0">
                <a:effectLst>
                  <a:outerShdw blurRad="38100" dist="38100" dir="2700000" algn="tl">
                    <a:srgbClr val="000000">
                      <a:alpha val="43137"/>
                    </a:srgbClr>
                  </a:outerShdw>
                </a:effectLst>
                <a:latin typeface="Arial Narrow" pitchFamily="34" charset="0"/>
              </a:rPr>
              <a:t>Informe ESPUFLAN E.S.P.  Vigencia 2013</a:t>
            </a:r>
          </a:p>
        </p:txBody>
      </p:sp>
      <p:pic>
        <p:nvPicPr>
          <p:cNvPr id="19" name="Picture 3">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pic>
        <p:nvPicPr>
          <p:cNvPr id="2" name="Imagen 1"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7" y="1556792"/>
            <a:ext cx="7848872" cy="4293959"/>
          </a:xfrm>
          <a:prstGeom prst="rect">
            <a:avLst/>
          </a:prstGeom>
        </p:spPr>
      </p:pic>
      <p:sp>
        <p:nvSpPr>
          <p:cNvPr id="8" name="2 Marcador de contenido"/>
          <p:cNvSpPr txBox="1">
            <a:spLocks/>
          </p:cNvSpPr>
          <p:nvPr/>
        </p:nvSpPr>
        <p:spPr>
          <a:xfrm>
            <a:off x="77605" y="6118697"/>
            <a:ext cx="4710419"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CO" sz="2800" smtClean="0">
                <a:effectLst>
                  <a:outerShdw blurRad="38100" dist="38100" dir="2700000" algn="tl">
                    <a:srgbClr val="000000">
                      <a:alpha val="43137"/>
                    </a:srgbClr>
                  </a:outerShdw>
                </a:effectLst>
                <a:latin typeface="Arial Narrow" pitchFamily="34" charset="0"/>
              </a:rPr>
              <a:t>ESPUFLAN E.S.P. </a:t>
            </a:r>
            <a:endParaRPr lang="es-ES" sz="2800" dirty="0">
              <a:effectLst>
                <a:outerShdw blurRad="38100" dist="38100" dir="2700000" algn="tl">
                  <a:srgbClr val="000000">
                    <a:alpha val="43137"/>
                  </a:srgbClr>
                </a:outerShdw>
              </a:effectLst>
              <a:latin typeface="Arial Narrow" pitchFamily="34" charset="0"/>
            </a:endParaRPr>
          </a:p>
        </p:txBody>
      </p:sp>
      <p:sp>
        <p:nvSpPr>
          <p:cNvPr id="9" name="Rectángulo 8"/>
          <p:cNvSpPr/>
          <p:nvPr/>
        </p:nvSpPr>
        <p:spPr>
          <a:xfrm>
            <a:off x="107504" y="6542278"/>
            <a:ext cx="4572000" cy="353943"/>
          </a:xfrm>
          <a:prstGeom prst="rect">
            <a:avLst/>
          </a:prstGeom>
        </p:spPr>
        <p:txBody>
          <a:bodyPr>
            <a:spAutoFit/>
          </a:bodyPr>
          <a:lstStyle/>
          <a:p>
            <a:pPr>
              <a:defRPr/>
            </a:pPr>
            <a:r>
              <a:rPr lang="es-CO" sz="1700" dirty="0" smtClean="0">
                <a:latin typeface="Arial Narrow" panose="020B0606020202030204" pitchFamily="34" charset="0"/>
              </a:rPr>
              <a:t>Miguel </a:t>
            </a:r>
            <a:r>
              <a:rPr lang="es-CO" sz="1700" dirty="0">
                <a:latin typeface="Arial Narrow" panose="020B0606020202030204" pitchFamily="34" charset="0"/>
              </a:rPr>
              <a:t>Contreras </a:t>
            </a:r>
            <a:r>
              <a:rPr lang="es-CO" sz="1700" dirty="0" err="1">
                <a:latin typeface="Arial Narrow" panose="020B0606020202030204" pitchFamily="34" charset="0"/>
              </a:rPr>
              <a:t>Amell</a:t>
            </a:r>
            <a:r>
              <a:rPr lang="es-CO" sz="1700" dirty="0">
                <a:latin typeface="Arial Narrow" panose="020B0606020202030204" pitchFamily="34" charset="0"/>
              </a:rPr>
              <a:t> – Gerente </a:t>
            </a:r>
            <a:r>
              <a:rPr lang="es-CO" sz="1700" dirty="0" smtClean="0">
                <a:latin typeface="Arial Narrow" panose="020B0606020202030204" pitchFamily="34" charset="0"/>
              </a:rPr>
              <a:t>General</a:t>
            </a:r>
            <a:endParaRPr lang="es-CO" sz="1700" dirty="0"/>
          </a:p>
        </p:txBody>
      </p:sp>
    </p:spTree>
    <p:extLst>
      <p:ext uri="{BB962C8B-B14F-4D97-AF65-F5344CB8AC3E}">
        <p14:creationId xmlns:p14="http://schemas.microsoft.com/office/powerpoint/2010/main" val="3188013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4016" y="1136933"/>
            <a:ext cx="8820472" cy="4524315"/>
          </a:xfrm>
          <a:prstGeom prst="rect">
            <a:avLst/>
          </a:prstGeom>
        </p:spPr>
        <p:txBody>
          <a:bodyPr wrap="square">
            <a:spAutoFit/>
          </a:bodyPr>
          <a:lstStyle/>
          <a:p>
            <a:pPr algn="ctr">
              <a:spcAft>
                <a:spcPts val="0"/>
              </a:spcAft>
              <a:tabLst>
                <a:tab pos="3313430" algn="l"/>
              </a:tabLst>
            </a:pPr>
            <a:r>
              <a:rPr lang="es-ES" sz="2400" b="1"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CONVENIOS SUSCRITOS ALCALDIA – ESPUFLAN E.S.P.</a:t>
            </a:r>
            <a:endParaRPr lang="es-CO" sz="2400" b="1"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algn="ctr">
              <a:spcAft>
                <a:spcPts val="0"/>
              </a:spcAft>
              <a:tabLst>
                <a:tab pos="3313430" algn="l"/>
              </a:tabLst>
            </a:pPr>
            <a:r>
              <a:rPr lang="es-ES"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 </a:t>
            </a:r>
            <a:endParaRPr lang="es-CO"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MX" sz="2400"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Mantenimiento PTAR -Lagunas de Oxidación Venecia – Alfonso López por valor de $110.000.000.oo.</a:t>
            </a:r>
            <a:endParaRPr lang="es-CO" sz="2400"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algn="just">
              <a:spcAft>
                <a:spcPts val="0"/>
              </a:spcAft>
            </a:pPr>
            <a:r>
              <a:rPr lang="es-MX" sz="2400"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 </a:t>
            </a:r>
            <a:endParaRPr lang="es-CO"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MX" sz="2400"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Poda y Tala de Árboles  por valor de $52.490.000.oo.</a:t>
            </a:r>
            <a:endParaRPr lang="es-CO"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algn="just">
              <a:spcAft>
                <a:spcPts val="0"/>
              </a:spcAft>
              <a:tabLst>
                <a:tab pos="3313430" algn="l"/>
              </a:tabLst>
            </a:pPr>
            <a:r>
              <a:rPr lang="es-ES"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 </a:t>
            </a:r>
            <a:endParaRPr lang="es-CO"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MX" sz="2400"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Reconstrucción de Tres (3) Lechos Filtrantes y Un </a:t>
            </a:r>
            <a:r>
              <a:rPr lang="es-MX" sz="2400" dirty="0" err="1">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Sedimentador</a:t>
            </a:r>
            <a:r>
              <a:rPr lang="es-MX" sz="2400"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 para Mejorar Calidad de Agua Producida por valor de $ 109.985.232.oo.</a:t>
            </a:r>
            <a:endParaRPr lang="es-CO"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449580">
              <a:spcAft>
                <a:spcPts val="0"/>
              </a:spcAft>
            </a:pPr>
            <a:r>
              <a:rPr lang="es-ES"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 </a:t>
            </a:r>
            <a:endParaRPr lang="es-CO"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s-MX" sz="2400" dirty="0">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Ampliación Red Acueducto Sector Aragón y la Urbanización VILLA MAGDALENA III por valor de $ 185.000.000.oo</a:t>
            </a:r>
            <a:r>
              <a:rPr lang="es-MX" sz="2400" dirty="0" smtClean="0">
                <a:solidFill>
                  <a:srgbClr val="000000"/>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rPr>
              <a:t>.</a:t>
            </a:r>
            <a:endParaRPr lang="es-CO" sz="2400" dirty="0">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endParaRPr>
          </a:p>
        </p:txBody>
      </p:sp>
      <p:sp>
        <p:nvSpPr>
          <p:cNvPr id="10" name="2 Marcador de contenido"/>
          <p:cNvSpPr>
            <a:spLocks noGrp="1"/>
          </p:cNvSpPr>
          <p:nvPr>
            <p:ph idx="1"/>
          </p:nvPr>
        </p:nvSpPr>
        <p:spPr>
          <a:xfrm>
            <a:off x="77605" y="6118697"/>
            <a:ext cx="4710419" cy="676672"/>
          </a:xfrm>
        </p:spPr>
        <p:txBody>
          <a:bodyPr>
            <a:normAutofit/>
          </a:bodyPr>
          <a:lstStyle/>
          <a:p>
            <a:pPr marL="0" indent="0">
              <a:buNone/>
            </a:pPr>
            <a:r>
              <a:rPr lang="es-CO" sz="2800" dirty="0" smtClean="0">
                <a:effectLst>
                  <a:outerShdw blurRad="38100" dist="38100" dir="2700000" algn="tl">
                    <a:srgbClr val="000000">
                      <a:alpha val="43137"/>
                    </a:srgbClr>
                  </a:outerShdw>
                </a:effectLst>
                <a:latin typeface="Arial Narrow" pitchFamily="34" charset="0"/>
              </a:rPr>
              <a:t>ESPUFLAN E.S.P. </a:t>
            </a:r>
            <a:endParaRPr lang="es-ES" sz="2800" dirty="0">
              <a:effectLst>
                <a:outerShdw blurRad="38100" dist="38100" dir="2700000" algn="tl">
                  <a:srgbClr val="000000">
                    <a:alpha val="43137"/>
                  </a:srgbClr>
                </a:outerShdw>
              </a:effectLst>
              <a:latin typeface="Arial Narrow" pitchFamily="34" charset="0"/>
            </a:endParaRPr>
          </a:p>
        </p:txBody>
      </p:sp>
      <p:sp>
        <p:nvSpPr>
          <p:cNvPr id="11" name="Rectángulo 10"/>
          <p:cNvSpPr/>
          <p:nvPr/>
        </p:nvSpPr>
        <p:spPr>
          <a:xfrm>
            <a:off x="107504" y="6542278"/>
            <a:ext cx="4572000" cy="353943"/>
          </a:xfrm>
          <a:prstGeom prst="rect">
            <a:avLst/>
          </a:prstGeom>
        </p:spPr>
        <p:txBody>
          <a:bodyPr>
            <a:spAutoFit/>
          </a:bodyPr>
          <a:lstStyle/>
          <a:p>
            <a:pPr>
              <a:defRPr/>
            </a:pPr>
            <a:r>
              <a:rPr lang="es-CO" sz="1700" dirty="0" smtClean="0">
                <a:latin typeface="Arial Narrow" panose="020B0606020202030204" pitchFamily="34" charset="0"/>
              </a:rPr>
              <a:t>Miguel </a:t>
            </a:r>
            <a:r>
              <a:rPr lang="es-CO" sz="1700" dirty="0">
                <a:latin typeface="Arial Narrow" panose="020B0606020202030204" pitchFamily="34" charset="0"/>
              </a:rPr>
              <a:t>Contreras </a:t>
            </a:r>
            <a:r>
              <a:rPr lang="es-CO" sz="1700" dirty="0" err="1">
                <a:latin typeface="Arial Narrow" panose="020B0606020202030204" pitchFamily="34" charset="0"/>
              </a:rPr>
              <a:t>Amell</a:t>
            </a:r>
            <a:r>
              <a:rPr lang="es-CO" sz="1700" dirty="0">
                <a:latin typeface="Arial Narrow" panose="020B0606020202030204" pitchFamily="34" charset="0"/>
              </a:rPr>
              <a:t> – Gerente </a:t>
            </a:r>
            <a:r>
              <a:rPr lang="es-CO" sz="1700" dirty="0" smtClean="0">
                <a:latin typeface="Arial Narrow" panose="020B0606020202030204" pitchFamily="34" charset="0"/>
              </a:rPr>
              <a:t>General</a:t>
            </a:r>
            <a:endParaRPr lang="es-CO" sz="1700" dirty="0"/>
          </a:p>
        </p:txBody>
      </p:sp>
      <p:sp>
        <p:nvSpPr>
          <p:cNvPr id="13" name="1 Título"/>
          <p:cNvSpPr txBox="1">
            <a:spLocks/>
          </p:cNvSpPr>
          <p:nvPr/>
        </p:nvSpPr>
        <p:spPr>
          <a:xfrm>
            <a:off x="950912" y="44624"/>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Entidades Descentralizadas</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pic>
        <p:nvPicPr>
          <p:cNvPr id="7"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6456" y="5657198"/>
            <a:ext cx="452462" cy="36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7785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320" y="44624"/>
            <a:ext cx="9057184" cy="864096"/>
          </a:xfrm>
        </p:spPr>
        <p:txBody>
          <a:bodyPr>
            <a:normAutofit/>
          </a:bodyPr>
          <a:lstStyle/>
          <a:p>
            <a:pPr algn="r"/>
            <a:r>
              <a:rPr lang="es-MX" sz="3600" dirty="0" smtClean="0">
                <a:solidFill>
                  <a:schemeClr val="bg1"/>
                </a:solidFill>
                <a:effectLst>
                  <a:outerShdw blurRad="38100" dist="38100" dir="2700000" algn="tl">
                    <a:srgbClr val="000000">
                      <a:alpha val="43137"/>
                    </a:srgbClr>
                  </a:outerShdw>
                </a:effectLst>
                <a:latin typeface="Arial Narrow" pitchFamily="34" charset="0"/>
              </a:rPr>
              <a:t>Fin de la presentación</a:t>
            </a:r>
            <a:endParaRPr lang="es-ES" sz="3600" dirty="0">
              <a:solidFill>
                <a:schemeClr val="bg1"/>
              </a:solidFill>
              <a:effectLst>
                <a:outerShdw blurRad="38100" dist="38100" dir="2700000" algn="tl">
                  <a:srgbClr val="000000">
                    <a:alpha val="43137"/>
                  </a:srgbClr>
                </a:outerShdw>
              </a:effectLst>
              <a:latin typeface="Arial Narrow" pitchFamily="34" charset="0"/>
            </a:endParaRPr>
          </a:p>
        </p:txBody>
      </p:sp>
      <p:sp>
        <p:nvSpPr>
          <p:cNvPr id="3" name="2 Marcador de contenido"/>
          <p:cNvSpPr>
            <a:spLocks noGrp="1"/>
          </p:cNvSpPr>
          <p:nvPr>
            <p:ph idx="1"/>
          </p:nvPr>
        </p:nvSpPr>
        <p:spPr>
          <a:xfrm>
            <a:off x="35496" y="3429000"/>
            <a:ext cx="9021415" cy="2592288"/>
          </a:xfrm>
        </p:spPr>
        <p:txBody>
          <a:bodyPr>
            <a:noAutofit/>
          </a:bodyPr>
          <a:lstStyle/>
          <a:p>
            <a:pPr marL="0" indent="0" algn="ctr">
              <a:buNone/>
            </a:pPr>
            <a:endParaRPr lang="es-MX" sz="4400" dirty="0" smtClean="0"/>
          </a:p>
          <a:p>
            <a:pPr marL="0" indent="0" algn="ctr">
              <a:buNone/>
            </a:pPr>
            <a:endParaRPr lang="es-MX" sz="4400" dirty="0"/>
          </a:p>
          <a:p>
            <a:pPr marL="0" indent="0" algn="ctr">
              <a:buNone/>
            </a:pPr>
            <a:r>
              <a:rPr lang="es-MX" sz="7200" b="1" dirty="0" smtClean="0">
                <a:effectLst>
                  <a:outerShdw blurRad="38100" dist="38100" dir="2700000" algn="tl">
                    <a:srgbClr val="000000">
                      <a:alpha val="43137"/>
                    </a:srgbClr>
                  </a:outerShdw>
                </a:effectLst>
              </a:rPr>
              <a:t>¡Muchas Gracias!</a:t>
            </a:r>
            <a:endParaRPr lang="es-ES" sz="7200" b="1" dirty="0">
              <a:effectLst>
                <a:outerShdw blurRad="38100" dist="38100" dir="2700000" algn="tl">
                  <a:srgbClr val="000000">
                    <a:alpha val="43137"/>
                  </a:srgbClr>
                </a:outerShdw>
              </a:effectLst>
            </a:endParaRPr>
          </a:p>
          <a:p>
            <a:endParaRPr lang="es-ES" sz="1400" dirty="0"/>
          </a:p>
        </p:txBody>
      </p:sp>
      <p:pic>
        <p:nvPicPr>
          <p:cNvPr id="9"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6456" y="5657198"/>
            <a:ext cx="452462" cy="36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3"/>
          <a:stretch>
            <a:fillRect/>
          </a:stretch>
        </p:blipFill>
        <p:spPr>
          <a:xfrm>
            <a:off x="1619672" y="1052736"/>
            <a:ext cx="5836757" cy="4374734"/>
          </a:xfrm>
          <a:prstGeom prst="ellipse">
            <a:avLst/>
          </a:prstGeom>
          <a:ln>
            <a:noFill/>
          </a:ln>
          <a:effectLst>
            <a:softEdge rad="112500"/>
          </a:effectLst>
        </p:spPr>
      </p:pic>
    </p:spTree>
    <p:extLst>
      <p:ext uri="{BB962C8B-B14F-4D97-AF65-F5344CB8AC3E}">
        <p14:creationId xmlns:p14="http://schemas.microsoft.com/office/powerpoint/2010/main" val="981846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Económico</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17" name="2 Marcador de contenido"/>
          <p:cNvSpPr>
            <a:spLocks noGrp="1"/>
          </p:cNvSpPr>
          <p:nvPr>
            <p:ph idx="1"/>
          </p:nvPr>
        </p:nvSpPr>
        <p:spPr>
          <a:xfrm>
            <a:off x="179512" y="1731360"/>
            <a:ext cx="4104456" cy="3497840"/>
          </a:xfrm>
        </p:spPr>
        <p:txBody>
          <a:bodyPr>
            <a:normAutofit/>
          </a:bodyPr>
          <a:lstStyle/>
          <a:p>
            <a:pPr marL="0" indent="0">
              <a:buNone/>
            </a:pPr>
            <a:r>
              <a:rPr lang="es-MX" dirty="0" smtClean="0">
                <a:effectLst>
                  <a:outerShdw blurRad="38100" dist="38100" dir="2700000" algn="tl">
                    <a:srgbClr val="000000">
                      <a:alpha val="43137"/>
                    </a:srgbClr>
                  </a:outerShdw>
                </a:effectLst>
                <a:latin typeface="Arial Narrow" pitchFamily="34" charset="0"/>
              </a:rPr>
              <a:t>Conformado por los Sectores:</a:t>
            </a:r>
          </a:p>
          <a:p>
            <a:r>
              <a:rPr lang="es-CO" dirty="0" smtClean="0">
                <a:effectLst>
                  <a:outerShdw blurRad="38100" dist="38100" dir="2700000" algn="tl">
                    <a:srgbClr val="000000">
                      <a:alpha val="43137"/>
                    </a:srgbClr>
                  </a:outerShdw>
                </a:effectLst>
                <a:latin typeface="Arial Narrow" pitchFamily="34" charset="0"/>
              </a:rPr>
              <a:t>Agropecuario</a:t>
            </a:r>
            <a:endParaRPr lang="es-CO" dirty="0">
              <a:effectLst>
                <a:outerShdw blurRad="38100" dist="38100" dir="2700000" algn="tl">
                  <a:srgbClr val="000000">
                    <a:alpha val="43137"/>
                  </a:srgbClr>
                </a:outerShdw>
              </a:effectLst>
              <a:latin typeface="Arial Narrow" pitchFamily="34" charset="0"/>
            </a:endParaRPr>
          </a:p>
          <a:p>
            <a:r>
              <a:rPr lang="es-CO" dirty="0" smtClean="0">
                <a:effectLst>
                  <a:outerShdw blurRad="38100" dist="38100" dir="2700000" algn="tl">
                    <a:srgbClr val="000000">
                      <a:alpha val="43137"/>
                    </a:srgbClr>
                  </a:outerShdw>
                </a:effectLst>
                <a:latin typeface="Arial Narrow" pitchFamily="34" charset="0"/>
              </a:rPr>
              <a:t>Medio </a:t>
            </a:r>
            <a:r>
              <a:rPr lang="es-CO" dirty="0">
                <a:effectLst>
                  <a:outerShdw blurRad="38100" dist="38100" dir="2700000" algn="tl">
                    <a:srgbClr val="000000">
                      <a:alpha val="43137"/>
                    </a:srgbClr>
                  </a:outerShdw>
                </a:effectLst>
                <a:latin typeface="Arial Narrow" pitchFamily="34" charset="0"/>
              </a:rPr>
              <a:t>Ambiente</a:t>
            </a:r>
          </a:p>
          <a:p>
            <a:r>
              <a:rPr lang="es-CO" dirty="0" smtClean="0">
                <a:effectLst>
                  <a:outerShdw blurRad="38100" dist="38100" dir="2700000" algn="tl">
                    <a:srgbClr val="000000">
                      <a:alpha val="43137"/>
                    </a:srgbClr>
                  </a:outerShdw>
                </a:effectLst>
                <a:latin typeface="Arial Narrow" pitchFamily="34" charset="0"/>
              </a:rPr>
              <a:t>Promoción </a:t>
            </a:r>
            <a:r>
              <a:rPr lang="es-CO" dirty="0">
                <a:effectLst>
                  <a:outerShdw blurRad="38100" dist="38100" dir="2700000" algn="tl">
                    <a:srgbClr val="000000">
                      <a:alpha val="43137"/>
                    </a:srgbClr>
                  </a:outerShdw>
                </a:effectLst>
                <a:latin typeface="Arial Narrow" pitchFamily="34" charset="0"/>
              </a:rPr>
              <a:t>del Desarrollo</a:t>
            </a:r>
          </a:p>
          <a:p>
            <a:pPr marL="0" indent="0">
              <a:buNone/>
            </a:pPr>
            <a:endParaRPr lang="es-MX" dirty="0" smtClean="0">
              <a:effectLst>
                <a:outerShdw blurRad="38100" dist="38100" dir="2700000" algn="tl">
                  <a:srgbClr val="000000">
                    <a:alpha val="43137"/>
                  </a:srgbClr>
                </a:outerShdw>
              </a:effectLst>
              <a:latin typeface="Arial Narrow" pitchFamily="34" charset="0"/>
            </a:endParaRPr>
          </a:p>
          <a:p>
            <a:pPr marL="0" indent="0">
              <a:buNone/>
            </a:pPr>
            <a:endParaRPr lang="es-ES" dirty="0">
              <a:effectLst>
                <a:outerShdw blurRad="38100" dist="38100" dir="2700000" algn="tl">
                  <a:srgbClr val="000000">
                    <a:alpha val="43137"/>
                  </a:srgbClr>
                </a:outerShdw>
              </a:effectLst>
              <a:latin typeface="Arial Narrow" pitchFamily="34" charset="0"/>
            </a:endParaRP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Económico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pic>
        <p:nvPicPr>
          <p:cNvPr id="102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7" name="Imagen 6"/>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pic>
        <p:nvPicPr>
          <p:cNvPr id="3" name="Imagen 1"/>
          <p:cNvPicPr>
            <a:picLocks noChangeAspect="1" noChangeArrowheads="1"/>
          </p:cNvPicPr>
          <p:nvPr/>
        </p:nvPicPr>
        <p:blipFill>
          <a:blip r:embed="rId6">
            <a:extLst>
              <a:ext uri="{28A0092B-C50C-407E-A947-70E740481C1C}">
                <a14:useLocalDpi xmlns:a14="http://schemas.microsoft.com/office/drawing/2010/main" val="0"/>
              </a:ext>
            </a:extLst>
          </a:blip>
          <a:srcRect l="12903" r="12709"/>
          <a:stretch>
            <a:fillRect/>
          </a:stretch>
        </p:blipFill>
        <p:spPr bwMode="auto">
          <a:xfrm>
            <a:off x="3526307" y="1484784"/>
            <a:ext cx="5150149"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642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Económico</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Económico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9" name="2 Marcador de contenido"/>
          <p:cNvSpPr txBox="1">
            <a:spLocks/>
          </p:cNvSpPr>
          <p:nvPr/>
        </p:nvSpPr>
        <p:spPr>
          <a:xfrm>
            <a:off x="179512" y="6165304"/>
            <a:ext cx="4032448" cy="5455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Sector Agropecuario</a:t>
            </a:r>
          </a:p>
        </p:txBody>
      </p:sp>
      <p:sp>
        <p:nvSpPr>
          <p:cNvPr id="25" name="2 Marcador de contenido"/>
          <p:cNvSpPr>
            <a:spLocks noGrp="1"/>
          </p:cNvSpPr>
          <p:nvPr>
            <p:ph idx="1"/>
          </p:nvPr>
        </p:nvSpPr>
        <p:spPr>
          <a:xfrm>
            <a:off x="283816" y="3263778"/>
            <a:ext cx="8608664" cy="2952328"/>
          </a:xfrm>
        </p:spPr>
        <p:txBody>
          <a:bodyPr>
            <a:noAutofit/>
          </a:bodyPr>
          <a:lstStyle/>
          <a:p>
            <a:pPr marL="0" indent="0">
              <a:buNone/>
            </a:pPr>
            <a:r>
              <a:rPr lang="es-MX" sz="2000" b="1" dirty="0" smtClean="0">
                <a:effectLst>
                  <a:outerShdw blurRad="38100" dist="38100" dir="2700000" algn="tl">
                    <a:srgbClr val="000000">
                      <a:alpha val="43137"/>
                    </a:srgbClr>
                  </a:outerShdw>
                </a:effectLst>
                <a:latin typeface="Arial Narrow" pitchFamily="34" charset="0"/>
              </a:rPr>
              <a:t>Actividades relevantes:</a:t>
            </a:r>
          </a:p>
          <a:p>
            <a:r>
              <a:rPr lang="es-ES" sz="2000" dirty="0" smtClean="0"/>
              <a:t>Entró </a:t>
            </a:r>
            <a:r>
              <a:rPr lang="es-ES" sz="2000" dirty="0"/>
              <a:t>a funcionar a partir de Noviembre de </a:t>
            </a:r>
            <a:r>
              <a:rPr lang="es-ES" sz="2000" dirty="0" smtClean="0"/>
              <a:t>2013</a:t>
            </a:r>
          </a:p>
          <a:p>
            <a:r>
              <a:rPr lang="es-CO" sz="2000" dirty="0" smtClean="0"/>
              <a:t>Apoyo </a:t>
            </a:r>
            <a:r>
              <a:rPr lang="es-CO" sz="2000" dirty="0"/>
              <a:t>a la divulgación y promoción del sector agrícola y pecuario incluyendo Ecoturismo y </a:t>
            </a:r>
            <a:r>
              <a:rPr lang="es-CO" sz="2000" dirty="0" smtClean="0"/>
              <a:t>agroturismo</a:t>
            </a:r>
          </a:p>
          <a:p>
            <a:r>
              <a:rPr lang="es-CO" sz="2000" dirty="0"/>
              <a:t>Sensibilización Establecimiento Granjas Integrales Autosuficientes, vereda </a:t>
            </a:r>
            <a:r>
              <a:rPr lang="es-CO" sz="2000" dirty="0" err="1" smtClean="0"/>
              <a:t>Tarqui</a:t>
            </a:r>
            <a:endParaRPr lang="es-CO" sz="2000" dirty="0" smtClean="0"/>
          </a:p>
          <a:p>
            <a:r>
              <a:rPr lang="es-CO" sz="2000" dirty="0"/>
              <a:t>Asistencia Técnica en Cultivo de Melón, vereda Colegio</a:t>
            </a:r>
            <a:r>
              <a:rPr lang="es-CO" sz="2000" dirty="0" smtClean="0"/>
              <a:t>.</a:t>
            </a:r>
          </a:p>
          <a:p>
            <a:r>
              <a:rPr lang="es-CO" sz="2000" dirty="0"/>
              <a:t>Capacitación SENA Jóvenes Rurales, I.E. María Auxiliadora, vereda </a:t>
            </a:r>
            <a:r>
              <a:rPr lang="es-CO" sz="2000" dirty="0" err="1"/>
              <a:t>Camalá</a:t>
            </a:r>
            <a:r>
              <a:rPr lang="es-CO" sz="2000" dirty="0" smtClean="0"/>
              <a:t>.</a:t>
            </a:r>
          </a:p>
          <a:p>
            <a:endParaRPr lang="es-ES" sz="2000" dirty="0"/>
          </a:p>
        </p:txBody>
      </p:sp>
      <p:pic>
        <p:nvPicPr>
          <p:cNvPr id="26"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7"/>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9" name="Imagen 28"/>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pic>
        <p:nvPicPr>
          <p:cNvPr id="23" name="Imagen 22"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950" y="1116273"/>
            <a:ext cx="6858395" cy="2160000"/>
          </a:xfrm>
          <a:prstGeom prst="rect">
            <a:avLst/>
          </a:prstGeom>
        </p:spPr>
      </p:pic>
      <p:sp>
        <p:nvSpPr>
          <p:cNvPr id="3" name="Rectángulo 2"/>
          <p:cNvSpPr/>
          <p:nvPr/>
        </p:nvSpPr>
        <p:spPr>
          <a:xfrm>
            <a:off x="179512" y="6577607"/>
            <a:ext cx="4572000" cy="307777"/>
          </a:xfrm>
          <a:prstGeom prst="rect">
            <a:avLst/>
          </a:prstGeom>
        </p:spPr>
        <p:txBody>
          <a:bodyPr>
            <a:spAutoFit/>
          </a:bodyPr>
          <a:lstStyle/>
          <a:p>
            <a:r>
              <a:rPr lang="es-CO" sz="1400" dirty="0">
                <a:latin typeface="Arial Narrow" panose="020B0606020202030204" pitchFamily="34" charset="0"/>
              </a:rPr>
              <a:t>Ricardo Aldana Zamora – Secretario Asuntos Agropecuarios</a:t>
            </a:r>
          </a:p>
        </p:txBody>
      </p:sp>
      <p:pic>
        <p:nvPicPr>
          <p:cNvPr id="17" name="Picture 3">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6988" y="5805264"/>
            <a:ext cx="271843" cy="27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842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Económico</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Económico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25" name="2 Marcador de contenido"/>
          <p:cNvSpPr>
            <a:spLocks noGrp="1"/>
          </p:cNvSpPr>
          <p:nvPr>
            <p:ph idx="1"/>
          </p:nvPr>
        </p:nvSpPr>
        <p:spPr>
          <a:xfrm>
            <a:off x="107504" y="3140968"/>
            <a:ext cx="8949680" cy="2952328"/>
          </a:xfrm>
        </p:spPr>
        <p:txBody>
          <a:bodyPr>
            <a:noAutofit/>
          </a:bodyPr>
          <a:lstStyle/>
          <a:p>
            <a:pPr marL="0" indent="0">
              <a:buNone/>
            </a:pPr>
            <a:r>
              <a:rPr lang="es-MX" sz="1400" b="1" dirty="0" smtClean="0">
                <a:effectLst>
                  <a:outerShdw blurRad="38100" dist="38100" dir="2700000" algn="tl">
                    <a:srgbClr val="000000">
                      <a:alpha val="43137"/>
                    </a:srgbClr>
                  </a:outerShdw>
                </a:effectLst>
                <a:latin typeface="Arial Narrow" pitchFamily="34" charset="0"/>
              </a:rPr>
              <a:t>Actividades Relevantes:</a:t>
            </a:r>
          </a:p>
          <a:p>
            <a:r>
              <a:rPr lang="es-CO" sz="1400" dirty="0" smtClean="0"/>
              <a:t>De </a:t>
            </a:r>
            <a:r>
              <a:rPr lang="es-CO" sz="1400" dirty="0"/>
              <a:t>acuerdo al Decreto de urgencia manifiesta se </a:t>
            </a:r>
            <a:r>
              <a:rPr lang="es-CO" sz="1400" dirty="0" smtClean="0"/>
              <a:t>hizo </a:t>
            </a:r>
            <a:r>
              <a:rPr lang="es-CO" sz="1400" dirty="0"/>
              <a:t>necesario el Inicio de una Campaña Preventiva contra el Dengue en la Zona Urbana y Rural del </a:t>
            </a:r>
            <a:r>
              <a:rPr lang="es-CO" sz="1400" dirty="0" smtClean="0"/>
              <a:t>Municipio.</a:t>
            </a:r>
          </a:p>
          <a:p>
            <a:r>
              <a:rPr lang="es-CO" sz="1400" dirty="0"/>
              <a:t>Teniendo en cuenta los altos índices larvarios que alcanzaron 27.3 durante el primer trimestre de 2013, la administración Municipal junto con la Secretaria de Salud Departamental desarrollaron como Estrategia para la Erradicación del Dengue en el Municipio de Flandes jornadas de </a:t>
            </a:r>
            <a:r>
              <a:rPr lang="es-CO" sz="1400" dirty="0" smtClean="0"/>
              <a:t>fumigación.</a:t>
            </a:r>
          </a:p>
          <a:p>
            <a:r>
              <a:rPr lang="es-CO" sz="1400" dirty="0" smtClean="0"/>
              <a:t>Mantenimiento </a:t>
            </a:r>
            <a:r>
              <a:rPr lang="es-CO" sz="1400" dirty="0"/>
              <a:t>y limpieza de la Planta de Tratamiento de Aguas Residuales en las lagunas de </a:t>
            </a:r>
            <a:r>
              <a:rPr lang="es-CO" sz="1400" dirty="0" smtClean="0"/>
              <a:t>oxidación.</a:t>
            </a:r>
          </a:p>
          <a:p>
            <a:r>
              <a:rPr lang="es-ES" sz="1400" dirty="0" smtClean="0"/>
              <a:t>Entrega </a:t>
            </a:r>
            <a:r>
              <a:rPr lang="es-ES" sz="1400" dirty="0"/>
              <a:t>de Uniformes al Grupo Ecológico Institucional del </a:t>
            </a:r>
            <a:r>
              <a:rPr lang="es-ES" sz="1400" dirty="0" smtClean="0"/>
              <a:t>Municipio.</a:t>
            </a:r>
          </a:p>
          <a:p>
            <a:r>
              <a:rPr lang="es-CO" sz="1400" dirty="0" smtClean="0"/>
              <a:t>Celebración </a:t>
            </a:r>
            <a:r>
              <a:rPr lang="es-CO" sz="1400" dirty="0"/>
              <a:t>del Día del Medio Ambiente con el Apoyo de la Administración </a:t>
            </a:r>
            <a:r>
              <a:rPr lang="es-CO" sz="1400" dirty="0" smtClean="0"/>
              <a:t>Municipal.</a:t>
            </a:r>
          </a:p>
          <a:p>
            <a:r>
              <a:rPr lang="es-CO" sz="1400" dirty="0" smtClean="0"/>
              <a:t>Capacitación </a:t>
            </a:r>
            <a:r>
              <a:rPr lang="es-CO" sz="1400" dirty="0"/>
              <a:t>en Temas Ambientales, dirigido a Unidades de Prevención (Policía, Bomberos, Defensa Civil), </a:t>
            </a:r>
            <a:r>
              <a:rPr lang="es-CO" sz="1400" dirty="0" smtClean="0"/>
              <a:t>estudiantes </a:t>
            </a:r>
            <a:r>
              <a:rPr lang="es-CO" sz="1400" dirty="0"/>
              <a:t>y </a:t>
            </a:r>
            <a:r>
              <a:rPr lang="es-CO" sz="1400" dirty="0" smtClean="0"/>
              <a:t>docentes, </a:t>
            </a:r>
            <a:r>
              <a:rPr lang="es-CO" sz="1400" dirty="0"/>
              <a:t>esto se logró a través de la Secretaria del Medio Ambiente del Tolima</a:t>
            </a:r>
            <a:endParaRPr lang="es-ES" sz="1400" dirty="0"/>
          </a:p>
          <a:p>
            <a:r>
              <a:rPr lang="es-CO" sz="1400" dirty="0" smtClean="0"/>
              <a:t>Diseño </a:t>
            </a:r>
            <a:r>
              <a:rPr lang="es-CO" sz="1400" dirty="0"/>
              <a:t>de Estrategias para Proteger el Medio Ambiente a través del Comité Interinstitucional CIDEA del </a:t>
            </a:r>
            <a:r>
              <a:rPr lang="es-CO" sz="1400" dirty="0" smtClean="0"/>
              <a:t>Municipio</a:t>
            </a:r>
            <a:endParaRPr lang="es-ES" sz="1400" dirty="0"/>
          </a:p>
        </p:txBody>
      </p:sp>
      <p:pic>
        <p:nvPicPr>
          <p:cNvPr id="16"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2" name="Imagen 21"/>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pic>
        <p:nvPicPr>
          <p:cNvPr id="8" name="Imagen 7"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4613" y="1078137"/>
            <a:ext cx="6345739" cy="2013482"/>
          </a:xfrm>
          <a:prstGeom prst="rect">
            <a:avLst/>
          </a:prstGeom>
        </p:spPr>
      </p:pic>
      <p:sp>
        <p:nvSpPr>
          <p:cNvPr id="21" name="2 Marcador de contenido"/>
          <p:cNvSpPr txBox="1">
            <a:spLocks/>
          </p:cNvSpPr>
          <p:nvPr/>
        </p:nvSpPr>
        <p:spPr>
          <a:xfrm>
            <a:off x="179512" y="6165304"/>
            <a:ext cx="4032448" cy="5455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effectLst>
                  <a:outerShdw blurRad="38100" dist="38100" dir="2700000" algn="tl">
                    <a:srgbClr val="000000">
                      <a:alpha val="43137"/>
                    </a:srgbClr>
                  </a:outerShdw>
                </a:effectLst>
                <a:latin typeface="Arial Narrow" pitchFamily="34" charset="0"/>
              </a:rPr>
              <a:t>Sector Agropecuario</a:t>
            </a:r>
          </a:p>
        </p:txBody>
      </p:sp>
      <p:sp>
        <p:nvSpPr>
          <p:cNvPr id="23" name="Rectángulo 22"/>
          <p:cNvSpPr/>
          <p:nvPr/>
        </p:nvSpPr>
        <p:spPr>
          <a:xfrm>
            <a:off x="179512" y="6577607"/>
            <a:ext cx="4572000" cy="307777"/>
          </a:xfrm>
          <a:prstGeom prst="rect">
            <a:avLst/>
          </a:prstGeom>
        </p:spPr>
        <p:txBody>
          <a:bodyPr>
            <a:spAutoFit/>
          </a:bodyPr>
          <a:lstStyle/>
          <a:p>
            <a:r>
              <a:rPr lang="es-CO" sz="1400" dirty="0">
                <a:latin typeface="Arial Narrow" panose="020B0606020202030204" pitchFamily="34" charset="0"/>
              </a:rPr>
              <a:t>Ricardo Aldana Zamora – Secretario Asuntos Agropecuarios</a:t>
            </a:r>
          </a:p>
        </p:txBody>
      </p:sp>
      <p:pic>
        <p:nvPicPr>
          <p:cNvPr id="27"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098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44624"/>
            <a:ext cx="8229600" cy="864096"/>
          </a:xfrm>
        </p:spPr>
        <p:txBody>
          <a:bodyPr/>
          <a:lstStyle/>
          <a:p>
            <a:pPr algn="r"/>
            <a:r>
              <a:rPr lang="es-MX" dirty="0" smtClean="0">
                <a:solidFill>
                  <a:schemeClr val="bg1"/>
                </a:solidFill>
                <a:effectLst>
                  <a:outerShdw blurRad="38100" dist="38100" dir="2700000" algn="tl">
                    <a:srgbClr val="000000">
                      <a:alpha val="43137"/>
                    </a:srgbClr>
                  </a:outerShdw>
                </a:effectLst>
                <a:latin typeface="Arial Narrow" pitchFamily="34" charset="0"/>
              </a:rPr>
              <a:t>Eje Económico</a:t>
            </a:r>
            <a:endParaRPr lang="es-ES" dirty="0">
              <a:solidFill>
                <a:schemeClr val="bg1"/>
              </a:solidFill>
              <a:effectLst>
                <a:outerShdw blurRad="38100" dist="38100" dir="2700000" algn="tl">
                  <a:srgbClr val="000000">
                    <a:alpha val="43137"/>
                  </a:srgbClr>
                </a:outerShdw>
              </a:effectLst>
              <a:latin typeface="Arial Narrow" pitchFamily="34" charset="0"/>
            </a:endParaRPr>
          </a:p>
        </p:txBody>
      </p:sp>
      <p:sp>
        <p:nvSpPr>
          <p:cNvPr id="9" name="2 Marcador de contenido"/>
          <p:cNvSpPr txBox="1">
            <a:spLocks/>
          </p:cNvSpPr>
          <p:nvPr/>
        </p:nvSpPr>
        <p:spPr>
          <a:xfrm>
            <a:off x="31306" y="722867"/>
            <a:ext cx="796276"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rgbClr val="FFFF00"/>
                </a:solidFill>
                <a:effectLst>
                  <a:outerShdw blurRad="38100" dist="38100" dir="2700000" algn="tl">
                    <a:srgbClr val="000000">
                      <a:alpha val="43137"/>
                    </a:srgbClr>
                  </a:outerShdw>
                </a:effectLst>
                <a:latin typeface="Arial Narrow" pitchFamily="34" charset="0"/>
              </a:rPr>
              <a:t>Económico</a:t>
            </a:r>
            <a:endParaRPr lang="es-ES" sz="1000" dirty="0">
              <a:solidFill>
                <a:srgbClr val="FFFF00"/>
              </a:solidFill>
              <a:effectLst>
                <a:outerShdw blurRad="38100" dist="38100" dir="2700000" algn="tl">
                  <a:srgbClr val="000000">
                    <a:alpha val="43137"/>
                  </a:srgbClr>
                </a:outerShdw>
              </a:effectLst>
              <a:latin typeface="Arial Narrow" pitchFamily="34" charset="0"/>
            </a:endParaRPr>
          </a:p>
        </p:txBody>
      </p:sp>
      <p:sp>
        <p:nvSpPr>
          <p:cNvPr id="14" name="2 Marcador de contenido"/>
          <p:cNvSpPr txBox="1">
            <a:spLocks/>
          </p:cNvSpPr>
          <p:nvPr/>
        </p:nvSpPr>
        <p:spPr>
          <a:xfrm>
            <a:off x="713929" y="731334"/>
            <a:ext cx="1265783"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00" dirty="0" smtClean="0">
                <a:solidFill>
                  <a:schemeClr val="bg1"/>
                </a:solidFill>
                <a:effectLst>
                  <a:outerShdw blurRad="38100" dist="38100" dir="2700000" algn="tl">
                    <a:srgbClr val="000000">
                      <a:alpha val="43137"/>
                    </a:srgbClr>
                  </a:outerShdw>
                </a:effectLst>
                <a:latin typeface="Arial Narrow" pitchFamily="34" charset="0"/>
              </a:rPr>
              <a:t>Des. </a:t>
            </a:r>
            <a:r>
              <a:rPr lang="es-MX" sz="1000" dirty="0" err="1" smtClean="0">
                <a:solidFill>
                  <a:schemeClr val="bg1"/>
                </a:solidFill>
                <a:effectLst>
                  <a:outerShdw blurRad="38100" dist="38100" dir="2700000" algn="tl">
                    <a:srgbClr val="000000">
                      <a:alpha val="43137"/>
                    </a:srgbClr>
                  </a:outerShdw>
                </a:effectLst>
                <a:latin typeface="Arial Narrow" pitchFamily="34" charset="0"/>
              </a:rPr>
              <a:t>Int</a:t>
            </a:r>
            <a:r>
              <a:rPr lang="es-MX" sz="1000" dirty="0" smtClean="0">
                <a:solidFill>
                  <a:schemeClr val="bg1"/>
                </a:solidFill>
                <a:effectLst>
                  <a:outerShdw blurRad="38100" dist="38100" dir="2700000" algn="tl">
                    <a:srgbClr val="000000">
                      <a:alpha val="43137"/>
                    </a:srgbClr>
                  </a:outerShdw>
                </a:effectLst>
                <a:latin typeface="Arial Narrow" pitchFamily="34" charset="0"/>
              </a:rPr>
              <a:t>. Ser Humano</a:t>
            </a:r>
            <a:endParaRPr lang="es-ES" sz="1000" dirty="0">
              <a:solidFill>
                <a:schemeClr val="bg1"/>
              </a:solidFill>
              <a:effectLst>
                <a:outerShdw blurRad="38100" dist="38100" dir="2700000" algn="tl">
                  <a:srgbClr val="000000">
                    <a:alpha val="43137"/>
                  </a:srgbClr>
                </a:outerShdw>
              </a:effectLst>
              <a:latin typeface="Arial Narrow" pitchFamily="34" charset="0"/>
            </a:endParaRPr>
          </a:p>
        </p:txBody>
      </p:sp>
      <p:sp>
        <p:nvSpPr>
          <p:cNvPr id="15" name="2 Marcador de contenido"/>
          <p:cNvSpPr txBox="1">
            <a:spLocks/>
          </p:cNvSpPr>
          <p:nvPr/>
        </p:nvSpPr>
        <p:spPr>
          <a:xfrm>
            <a:off x="1882304" y="722867"/>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Infraestructura</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8" name="2 Marcador de contenido"/>
          <p:cNvSpPr txBox="1">
            <a:spLocks/>
          </p:cNvSpPr>
          <p:nvPr/>
        </p:nvSpPr>
        <p:spPr>
          <a:xfrm>
            <a:off x="2768294" y="731334"/>
            <a:ext cx="905742" cy="3129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1050" dirty="0" smtClean="0">
                <a:solidFill>
                  <a:schemeClr val="bg1"/>
                </a:solidFill>
                <a:effectLst>
                  <a:outerShdw blurRad="38100" dist="38100" dir="2700000" algn="tl">
                    <a:srgbClr val="000000">
                      <a:alpha val="43137"/>
                    </a:srgbClr>
                  </a:outerShdw>
                </a:effectLst>
                <a:latin typeface="Arial Narrow" pitchFamily="34" charset="0"/>
              </a:rPr>
              <a:t>Institucional</a:t>
            </a:r>
            <a:endParaRPr lang="es-ES" sz="1050" dirty="0">
              <a:solidFill>
                <a:schemeClr val="bg1"/>
              </a:solidFill>
              <a:effectLst>
                <a:outerShdw blurRad="38100" dist="38100" dir="2700000" algn="tl">
                  <a:srgbClr val="000000">
                    <a:alpha val="43137"/>
                  </a:srgbClr>
                </a:outerShdw>
              </a:effectLst>
              <a:latin typeface="Arial Narrow" pitchFamily="34" charset="0"/>
            </a:endParaRPr>
          </a:p>
        </p:txBody>
      </p:sp>
      <p:sp>
        <p:nvSpPr>
          <p:cNvPr id="19" name="2 Marcador de contenido"/>
          <p:cNvSpPr txBox="1">
            <a:spLocks/>
          </p:cNvSpPr>
          <p:nvPr/>
        </p:nvSpPr>
        <p:spPr>
          <a:xfrm>
            <a:off x="251520" y="6237312"/>
            <a:ext cx="4032448" cy="54551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a:effectLst>
                  <a:outerShdw blurRad="38100" dist="38100" dir="2700000" algn="tl">
                    <a:srgbClr val="000000">
                      <a:alpha val="43137"/>
                    </a:srgbClr>
                  </a:outerShdw>
                </a:effectLst>
                <a:latin typeface="Arial Narrow" pitchFamily="34" charset="0"/>
              </a:rPr>
              <a:t>Sector Promoción del </a:t>
            </a:r>
            <a:r>
              <a:rPr lang="es-CO" dirty="0" smtClean="0">
                <a:effectLst>
                  <a:outerShdw blurRad="38100" dist="38100" dir="2700000" algn="tl">
                    <a:srgbClr val="000000">
                      <a:alpha val="43137"/>
                    </a:srgbClr>
                  </a:outerShdw>
                </a:effectLst>
                <a:latin typeface="Arial Narrow" pitchFamily="34" charset="0"/>
              </a:rPr>
              <a:t>Desarrollo</a:t>
            </a:r>
            <a:endParaRPr lang="es-CO" dirty="0">
              <a:effectLst>
                <a:outerShdw blurRad="38100" dist="38100" dir="2700000" algn="tl">
                  <a:srgbClr val="000000">
                    <a:alpha val="43137"/>
                  </a:srgbClr>
                </a:outerShdw>
              </a:effectLst>
              <a:latin typeface="Arial Narrow" pitchFamily="34" charset="0"/>
            </a:endParaRPr>
          </a:p>
        </p:txBody>
      </p:sp>
      <p:sp>
        <p:nvSpPr>
          <p:cNvPr id="25" name="2 Marcador de contenido"/>
          <p:cNvSpPr>
            <a:spLocks noGrp="1"/>
          </p:cNvSpPr>
          <p:nvPr>
            <p:ph idx="1"/>
          </p:nvPr>
        </p:nvSpPr>
        <p:spPr>
          <a:xfrm>
            <a:off x="107504" y="3090166"/>
            <a:ext cx="8949680" cy="2952328"/>
          </a:xfrm>
        </p:spPr>
        <p:txBody>
          <a:bodyPr>
            <a:noAutofit/>
          </a:bodyPr>
          <a:lstStyle/>
          <a:p>
            <a:pPr marL="0" indent="0">
              <a:buNone/>
            </a:pPr>
            <a:r>
              <a:rPr lang="es-MX" sz="1300" b="1" dirty="0" smtClean="0">
                <a:effectLst>
                  <a:outerShdw blurRad="38100" dist="38100" dir="2700000" algn="tl">
                    <a:srgbClr val="000000">
                      <a:alpha val="43137"/>
                    </a:srgbClr>
                  </a:outerShdw>
                </a:effectLst>
                <a:latin typeface="Arial Narrow" pitchFamily="34" charset="0"/>
              </a:rPr>
              <a:t>Actividades Relevantes:</a:t>
            </a:r>
          </a:p>
          <a:p>
            <a:r>
              <a:rPr lang="es-CO" sz="1300" dirty="0" smtClean="0"/>
              <a:t>Aunar </a:t>
            </a:r>
            <a:r>
              <a:rPr lang="es-CO" sz="1300" dirty="0"/>
              <a:t>esfuerzos financieros y administrativos con miras a garantizar el acceso a la Educación Superior de 330 estudiantes del Municipio en los semestres A y B del año </a:t>
            </a:r>
            <a:r>
              <a:rPr lang="es-CO" sz="1300" dirty="0" smtClean="0"/>
              <a:t>2013.</a:t>
            </a:r>
          </a:p>
          <a:p>
            <a:r>
              <a:rPr lang="es-CO" sz="1300" dirty="0" smtClean="0"/>
              <a:t>Programas </a:t>
            </a:r>
            <a:r>
              <a:rPr lang="es-CO" sz="1300" dirty="0"/>
              <a:t>de capacitación técnica y formación empresarial para 1.000 personas para el mejoramiento de la calidad de </a:t>
            </a:r>
            <a:r>
              <a:rPr lang="es-CO" sz="1300" dirty="0" smtClean="0"/>
              <a:t>vida.</a:t>
            </a:r>
          </a:p>
          <a:p>
            <a:r>
              <a:rPr lang="es-CO" sz="1300" dirty="0"/>
              <a:t>Curso de Modistería y Emprendimiento </a:t>
            </a:r>
            <a:r>
              <a:rPr lang="es-CO" sz="1300" dirty="0" smtClean="0"/>
              <a:t>Empresarial</a:t>
            </a:r>
          </a:p>
          <a:p>
            <a:r>
              <a:rPr lang="es-CO" sz="1300" dirty="0"/>
              <a:t>Curso de Manicure / </a:t>
            </a:r>
            <a:r>
              <a:rPr lang="es-CO" sz="1300" dirty="0" err="1"/>
              <a:t>Pedicure</a:t>
            </a:r>
            <a:r>
              <a:rPr lang="es-CO" sz="1300" dirty="0"/>
              <a:t> y Emprendimiento Empresarial </a:t>
            </a:r>
          </a:p>
          <a:p>
            <a:r>
              <a:rPr lang="es-CO" sz="1300" dirty="0" smtClean="0"/>
              <a:t>Curso </a:t>
            </a:r>
            <a:r>
              <a:rPr lang="es-CO" sz="1300" dirty="0"/>
              <a:t>de Informática Básica y Emprendimiento </a:t>
            </a:r>
            <a:r>
              <a:rPr lang="es-CO" sz="1300" dirty="0" smtClean="0"/>
              <a:t>Empresarial</a:t>
            </a:r>
          </a:p>
          <a:p>
            <a:r>
              <a:rPr lang="es-CO" sz="1300" dirty="0"/>
              <a:t>Clausura del Programa de Capacitación Técnica y </a:t>
            </a:r>
            <a:r>
              <a:rPr lang="es-CO" sz="1300" dirty="0" smtClean="0"/>
              <a:t>Empresarial</a:t>
            </a:r>
          </a:p>
          <a:p>
            <a:r>
              <a:rPr lang="es-CO" sz="1300" dirty="0" smtClean="0"/>
              <a:t>Apoyo </a:t>
            </a:r>
            <a:r>
              <a:rPr lang="es-CO" sz="1300" dirty="0"/>
              <a:t>administrativo y financiero al fortalecimiento empresarial de la asociación nacional de discapacitados dentro del marco de mejoramiento de vida de la población con </a:t>
            </a:r>
            <a:r>
              <a:rPr lang="es-CO" sz="1300" dirty="0" smtClean="0"/>
              <a:t>discapacidad</a:t>
            </a:r>
          </a:p>
          <a:p>
            <a:r>
              <a:rPr lang="es-CO" sz="1300" dirty="0"/>
              <a:t>Convenio con la Asociación Nacional de Limitados y Discapacitados del Municipio de Flandes </a:t>
            </a:r>
            <a:endParaRPr lang="es-CO" sz="1300" dirty="0" smtClean="0"/>
          </a:p>
          <a:p>
            <a:r>
              <a:rPr lang="es-CO" sz="1300" dirty="0" smtClean="0"/>
              <a:t>Apoyo </a:t>
            </a:r>
            <a:r>
              <a:rPr lang="es-CO" sz="1300" dirty="0"/>
              <a:t>a la Educación Superior a través de la Alianza con el Instituto </a:t>
            </a:r>
            <a:r>
              <a:rPr lang="es-CO" sz="1300" dirty="0" smtClean="0"/>
              <a:t>Indoamericana.</a:t>
            </a:r>
          </a:p>
          <a:p>
            <a:r>
              <a:rPr lang="es-CO" sz="1300" dirty="0" smtClean="0"/>
              <a:t>Apoyo </a:t>
            </a:r>
            <a:r>
              <a:rPr lang="es-CO" sz="1300" dirty="0"/>
              <a:t>a la Educación Superior a través de la Alianza con el Servicio Nacional de Aprendizaje </a:t>
            </a:r>
            <a:r>
              <a:rPr lang="es-CO" sz="1300" dirty="0" smtClean="0"/>
              <a:t>SENA</a:t>
            </a:r>
            <a:endParaRPr lang="es-CO" sz="1300" dirty="0"/>
          </a:p>
        </p:txBody>
      </p:sp>
      <p:pic>
        <p:nvPicPr>
          <p:cNvPr id="22" name="Picture 2"/>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940" y="155467"/>
            <a:ext cx="821669" cy="61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31" y="156112"/>
            <a:ext cx="778253" cy="5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3"/>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937342" y="151090"/>
            <a:ext cx="826346" cy="622081"/>
          </a:xfrm>
          <a:prstGeom prst="rect">
            <a:avLst/>
          </a:prstGeom>
        </p:spPr>
      </p:pic>
      <p:pic>
        <p:nvPicPr>
          <p:cNvPr id="26" name="Imagen 25"/>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1907704" y="158882"/>
            <a:ext cx="828000" cy="605822"/>
          </a:xfrm>
          <a:prstGeom prst="rect">
            <a:avLst/>
          </a:prstGeom>
        </p:spPr>
      </p:pic>
      <p:pic>
        <p:nvPicPr>
          <p:cNvPr id="8" name="Imagen 7"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895" y="1052736"/>
            <a:ext cx="6207449" cy="2008719"/>
          </a:xfrm>
          <a:prstGeom prst="rect">
            <a:avLst/>
          </a:prstGeom>
        </p:spPr>
      </p:pic>
      <p:sp>
        <p:nvSpPr>
          <p:cNvPr id="3" name="Rectángulo 2"/>
          <p:cNvSpPr/>
          <p:nvPr/>
        </p:nvSpPr>
        <p:spPr>
          <a:xfrm>
            <a:off x="251520" y="6551766"/>
            <a:ext cx="4572000" cy="276999"/>
          </a:xfrm>
          <a:prstGeom prst="rect">
            <a:avLst/>
          </a:prstGeom>
        </p:spPr>
        <p:txBody>
          <a:bodyPr>
            <a:spAutoFit/>
          </a:bodyPr>
          <a:lstStyle/>
          <a:p>
            <a:r>
              <a:rPr lang="es-CO" sz="1200" dirty="0">
                <a:latin typeface="Arial Narrow" panose="020B0606020202030204" pitchFamily="34" charset="0"/>
              </a:rPr>
              <a:t>Claudia Patricia </a:t>
            </a:r>
            <a:r>
              <a:rPr lang="es-CO" sz="1200" dirty="0" err="1">
                <a:latin typeface="Arial Narrow" panose="020B0606020202030204" pitchFamily="34" charset="0"/>
              </a:rPr>
              <a:t>Escovar</a:t>
            </a:r>
            <a:r>
              <a:rPr lang="es-CO" sz="1200" dirty="0">
                <a:latin typeface="Arial Narrow" panose="020B0606020202030204" pitchFamily="34" charset="0"/>
              </a:rPr>
              <a:t> Castrillón – </a:t>
            </a:r>
            <a:r>
              <a:rPr lang="es-CO" sz="1200" dirty="0" smtClean="0">
                <a:latin typeface="Arial Narrow" panose="020B0606020202030204" pitchFamily="34" charset="0"/>
              </a:rPr>
              <a:t>Sec. Desarrollo </a:t>
            </a:r>
            <a:r>
              <a:rPr lang="es-CO" sz="1200" dirty="0">
                <a:latin typeface="Arial Narrow" panose="020B0606020202030204" pitchFamily="34" charset="0"/>
              </a:rPr>
              <a:t>Económico y Social </a:t>
            </a:r>
          </a:p>
        </p:txBody>
      </p:sp>
      <p:pic>
        <p:nvPicPr>
          <p:cNvPr id="17"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0561" y="5805264"/>
            <a:ext cx="357943"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714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TotalTime>
  <Words>5381</Words>
  <Application>Microsoft Office PowerPoint</Application>
  <PresentationFormat>Presentación en pantalla (4:3)</PresentationFormat>
  <Paragraphs>685</Paragraphs>
  <Slides>54</Slides>
  <Notes>0</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Tema de Office</vt:lpstr>
      <vt:lpstr>Presentación de PowerPoint</vt:lpstr>
      <vt:lpstr>Presentación de PowerPoint</vt:lpstr>
      <vt:lpstr>Agenda General</vt:lpstr>
      <vt:lpstr>Intervención Alcalde Municipal</vt:lpstr>
      <vt:lpstr>Informe de la Gestión Fiscal y Financiera 2012-2013</vt:lpstr>
      <vt:lpstr>Eje Económico</vt:lpstr>
      <vt:lpstr>Eje Económico</vt:lpstr>
      <vt:lpstr>Eje Económico</vt:lpstr>
      <vt:lpstr>Eje Económico</vt:lpstr>
      <vt:lpstr>Eje Desarrollo Integral del Ser</vt:lpstr>
      <vt:lpstr>Eje Desarrollo Integral del Ser</vt:lpstr>
      <vt:lpstr>Eje Desarrollo Integral del Ser</vt:lpstr>
      <vt:lpstr>Eje Desarrollo Integral del Ser</vt:lpstr>
      <vt:lpstr>Eje Desarrollo Integral del Ser</vt:lpstr>
      <vt:lpstr>Eje Desarrollo Integral del Ser</vt:lpstr>
      <vt:lpstr>Eje Desarrollo Integral del Ser</vt:lpstr>
      <vt:lpstr>Eje Desarrollo Integral del Ser</vt:lpstr>
      <vt:lpstr>Eje Desarrollo Integral del Ser</vt:lpstr>
      <vt:lpstr>Eje Desarrollo Integral del Ser</vt:lpstr>
      <vt:lpstr>Eje Desarrollo Integral del Ser</vt:lpstr>
      <vt:lpstr>Eje Desarrollo Integral del Ser</vt:lpstr>
      <vt:lpstr>Eje Desarrollo Integral del Ser</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Ambiente Construido e Infraestructura</vt:lpstr>
      <vt:lpstr>Eje Institucional</vt:lpstr>
      <vt:lpstr>Eje Institucional</vt:lpstr>
      <vt:lpstr>Eje Institucional</vt:lpstr>
      <vt:lpstr>Eje Institucional</vt:lpstr>
      <vt:lpstr>Eje Institucional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Fin de la presentación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Ludwig</dc:creator>
  <cp:lastModifiedBy>SECRE-GRAL</cp:lastModifiedBy>
  <cp:revision>220</cp:revision>
  <dcterms:created xsi:type="dcterms:W3CDTF">2013-05-21T16:39:30Z</dcterms:created>
  <dcterms:modified xsi:type="dcterms:W3CDTF">2014-09-15T16:18:12Z</dcterms:modified>
</cp:coreProperties>
</file>